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73" r:id="rId2"/>
    <p:sldId id="258" r:id="rId3"/>
    <p:sldId id="257" r:id="rId4"/>
    <p:sldId id="274" r:id="rId5"/>
    <p:sldId id="261" r:id="rId6"/>
    <p:sldId id="263" r:id="rId7"/>
    <p:sldId id="259" r:id="rId8"/>
    <p:sldId id="275" r:id="rId9"/>
    <p:sldId id="265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9275D973-842D-4378-84C9-C2184022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278E-1A01-42CB-8829-CD2E4145F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ECBE-C72D-4AAD-9955-D4797FF55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FA52-C610-4650-BF30-2EBEEF32C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3DE5-68C6-4D00-B1BE-C595AA54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EA9A-3101-4FE7-94A0-22FDF9037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F9A0-835D-417C-AA4B-3C5603C2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77B9-95AA-4B34-A6A5-2DA4CE4C4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D2CE-B3BE-4DDC-ACB2-FBBF2487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CF57DA0-960F-406D-A593-7FFA683FE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9A4877DD-EEB0-457D-9D6F-5012CEF1A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5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 smtClean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1CC581C-925A-40C5-BB60-53F3ED74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5" r:id="rId8"/>
    <p:sldLayoutId id="2147483746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asca.ca/ecass/issues/2007-ae/classroom/education/powerpoint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arsonresearch.com/wp-content/uploads/2014/02/6284181389_e97d0522c3_o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ersonalsuccesstoday.com/wp-content/uploads/2011/10/presenter-mode-thumb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848600" cy="8651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Facilitating using PowerPoint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123" name="Picture 2" descr="http://www.casca.ca/ecass/issues/2007-ae/classroom/education/powerpoint_files/image00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26427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8748712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How </a:t>
            </a:r>
            <a:r>
              <a:rPr lang="en-US" sz="4800" dirty="0" smtClean="0">
                <a:solidFill>
                  <a:schemeClr val="tx1"/>
                </a:solidFill>
              </a:rPr>
              <a:t>NOT to point at screen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3475" y="4293096"/>
            <a:ext cx="7272337" cy="230425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Use</a:t>
            </a:r>
            <a:endParaRPr lang="en-US" sz="3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screen pen / laser / highlight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Remote control</a:t>
            </a:r>
            <a:endParaRPr lang="en-US" sz="3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41" name="Picture 5" descr="Teacher at Chalkboar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0"/>
          <a:stretch/>
        </p:blipFill>
        <p:spPr bwMode="auto">
          <a:xfrm>
            <a:off x="3707904" y="1339850"/>
            <a:ext cx="3816424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476672"/>
            <a:ext cx="561657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Use voice appropriately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526" y="1700634"/>
            <a:ext cx="7272337" cy="4608685"/>
          </a:xfrm>
        </p:spPr>
        <p:txBody>
          <a:bodyPr rtlCol="0">
            <a:normAutofit/>
          </a:bodyPr>
          <a:lstStyle/>
          <a:p>
            <a:pPr lvl="0"/>
            <a:r>
              <a:rPr lang="en-GB" sz="3600" dirty="0">
                <a:solidFill>
                  <a:schemeClr val="tx1"/>
                </a:solidFill>
              </a:rPr>
              <a:t>Clear </a:t>
            </a:r>
          </a:p>
          <a:p>
            <a:pPr lvl="0"/>
            <a:r>
              <a:rPr lang="en-GB" sz="3600" dirty="0">
                <a:solidFill>
                  <a:schemeClr val="tx1"/>
                </a:solidFill>
              </a:rPr>
              <a:t>Audible throughout the room</a:t>
            </a:r>
          </a:p>
          <a:p>
            <a:pPr lvl="0"/>
            <a:r>
              <a:rPr lang="en-GB" sz="3600" dirty="0">
                <a:solidFill>
                  <a:schemeClr val="tx1"/>
                </a:solidFill>
              </a:rPr>
              <a:t>Well-paced / pausing</a:t>
            </a:r>
          </a:p>
          <a:p>
            <a:pPr lvl="0"/>
            <a:r>
              <a:rPr lang="en-GB" sz="3600" dirty="0">
                <a:solidFill>
                  <a:schemeClr val="tx1"/>
                </a:solidFill>
              </a:rPr>
              <a:t>Change in volume, pitch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Radiate </a:t>
            </a:r>
            <a:r>
              <a:rPr lang="en-GB" sz="3600" dirty="0">
                <a:solidFill>
                  <a:schemeClr val="tx1"/>
                </a:solidFill>
              </a:rPr>
              <a:t>enthusiasm </a:t>
            </a:r>
            <a:endParaRPr lang="en-GB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Slightly slower than in a conversation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Avoid ‘fillers’ (</a:t>
            </a:r>
            <a:r>
              <a:rPr lang="en-US" sz="3600" dirty="0" err="1" smtClean="0">
                <a:solidFill>
                  <a:schemeClr val="tx1"/>
                </a:solidFill>
              </a:rPr>
              <a:t>ahh</a:t>
            </a:r>
            <a:r>
              <a:rPr lang="en-US" sz="3600" dirty="0" smtClean="0">
                <a:solidFill>
                  <a:schemeClr val="tx1"/>
                </a:solidFill>
              </a:rPr>
              <a:t>, umm), mannerism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1" t="20900" r="66771" b="60400"/>
          <a:stretch>
            <a:fillRect/>
          </a:stretch>
        </p:blipFill>
        <p:spPr bwMode="auto">
          <a:xfrm>
            <a:off x="6724179" y="1988840"/>
            <a:ext cx="16002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8748712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How to handle questions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700808"/>
            <a:ext cx="7056784" cy="4968552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en-GB" sz="3600" dirty="0">
                <a:solidFill>
                  <a:schemeClr val="tx1"/>
                </a:solidFill>
              </a:rPr>
              <a:t>Encourage questions throughout</a:t>
            </a:r>
          </a:p>
          <a:p>
            <a:pPr lvl="0"/>
            <a:r>
              <a:rPr lang="en-GB" sz="3600" dirty="0">
                <a:solidFill>
                  <a:schemeClr val="tx1"/>
                </a:solidFill>
              </a:rPr>
              <a:t>Ensure question heard by </a:t>
            </a:r>
            <a:r>
              <a:rPr lang="en-GB" sz="3600" dirty="0" smtClean="0">
                <a:solidFill>
                  <a:schemeClr val="tx1"/>
                </a:solidFill>
              </a:rPr>
              <a:t>all learners</a:t>
            </a:r>
            <a:endParaRPr lang="en-GB" sz="3600" dirty="0">
              <a:solidFill>
                <a:schemeClr val="tx1"/>
              </a:solidFill>
            </a:endParaRPr>
          </a:p>
          <a:p>
            <a:pPr lvl="0"/>
            <a:r>
              <a:rPr lang="en-US" sz="3600" dirty="0" smtClean="0">
                <a:solidFill>
                  <a:schemeClr val="tx1"/>
                </a:solidFill>
              </a:rPr>
              <a:t>Invite answers from other learners</a:t>
            </a:r>
            <a:endParaRPr lang="en-GB" sz="3600" dirty="0" smtClean="0">
              <a:solidFill>
                <a:schemeClr val="tx1"/>
              </a:solidFill>
            </a:endParaRPr>
          </a:p>
          <a:p>
            <a:pPr lvl="0"/>
            <a:r>
              <a:rPr lang="en-GB" sz="3600" dirty="0" smtClean="0">
                <a:solidFill>
                  <a:schemeClr val="tx1"/>
                </a:solidFill>
              </a:rPr>
              <a:t>Ensure concise </a:t>
            </a:r>
            <a:r>
              <a:rPr lang="en-GB" sz="3600" dirty="0">
                <a:solidFill>
                  <a:schemeClr val="tx1"/>
                </a:solidFill>
              </a:rPr>
              <a:t>response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Be tolerant </a:t>
            </a:r>
            <a:r>
              <a:rPr lang="en-GB" sz="3600" dirty="0">
                <a:solidFill>
                  <a:schemeClr val="tx1"/>
                </a:solidFill>
              </a:rPr>
              <a:t>for different ideas, </a:t>
            </a:r>
            <a:endParaRPr lang="en-GB" sz="3600" dirty="0" smtClean="0">
              <a:solidFill>
                <a:schemeClr val="tx1"/>
              </a:solidFill>
            </a:endParaRPr>
          </a:p>
          <a:p>
            <a:r>
              <a:rPr lang="en-GB" sz="3600" dirty="0" smtClean="0">
                <a:solidFill>
                  <a:schemeClr val="tx1"/>
                </a:solidFill>
              </a:rPr>
              <a:t>belief systems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Acknowledge </a:t>
            </a: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f question cannot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be answered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4074" r="66667" b="54938"/>
          <a:stretch>
            <a:fillRect/>
          </a:stretch>
        </p:blipFill>
        <p:spPr bwMode="auto">
          <a:xfrm>
            <a:off x="6804248" y="3561028"/>
            <a:ext cx="20145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836613"/>
            <a:ext cx="8748713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Create a conducive learning environment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132856"/>
            <a:ext cx="7272337" cy="33115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Make leaners feel at ease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Keep </a:t>
            </a:r>
            <a:r>
              <a:rPr lang="en-US" sz="3600" dirty="0">
                <a:solidFill>
                  <a:schemeClr val="tx1"/>
                </a:solidFill>
              </a:rPr>
              <a:t>eye contact </a:t>
            </a:r>
            <a:endParaRPr lang="en-US" sz="36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Carefully </a:t>
            </a:r>
            <a:r>
              <a:rPr lang="en-US" sz="3600" dirty="0">
                <a:solidFill>
                  <a:schemeClr val="tx1"/>
                </a:solidFill>
              </a:rPr>
              <a:t>look for their </a:t>
            </a:r>
            <a:r>
              <a:rPr lang="en-US" sz="3600" dirty="0" smtClean="0">
                <a:solidFill>
                  <a:schemeClr val="tx1"/>
                </a:solidFill>
              </a:rPr>
              <a:t>reactions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Regularly check for understanding</a:t>
            </a:r>
            <a:endParaRPr lang="en-US" sz="3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Adjust pace if necessary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92150"/>
            <a:ext cx="7634287" cy="893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Slides are used interactively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420938"/>
            <a:ext cx="7048500" cy="3384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>Do </a:t>
            </a:r>
            <a:r>
              <a:rPr lang="en-GB" sz="3600" dirty="0">
                <a:solidFill>
                  <a:schemeClr val="tx1"/>
                </a:solidFill>
              </a:rPr>
              <a:t>not read from slides / notes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>Face /address / monitor </a:t>
            </a:r>
            <a:r>
              <a:rPr lang="en-GB" sz="3600" dirty="0">
                <a:solidFill>
                  <a:schemeClr val="tx1"/>
                </a:solidFill>
              </a:rPr>
              <a:t>learners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Ensure participation of all leaners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Use techniques to enhance learners’ interaction with the slides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92150"/>
            <a:ext cx="7634287" cy="893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Interactive techniques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989138"/>
            <a:ext cx="7050087" cy="3384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Create </a:t>
            </a:r>
            <a:r>
              <a:rPr lang="en-US" sz="3600" dirty="0">
                <a:solidFill>
                  <a:schemeClr val="tx1"/>
                </a:solidFill>
              </a:rPr>
              <a:t>slide from learners’ input (brainstorm output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>Set activity learners are to complete in small groups</a:t>
            </a:r>
            <a:endParaRPr lang="en-GB" sz="3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1"/>
                </a:solidFill>
              </a:rPr>
              <a:t>Quiz questions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" y="188913"/>
            <a:ext cx="8964613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Body language enhances participation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670049"/>
            <a:ext cx="7344816" cy="2982913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Position – where you stand</a:t>
            </a:r>
            <a:endParaRPr lang="en-US" sz="3600" dirty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Posture – how you stand</a:t>
            </a:r>
            <a:endParaRPr lang="en-US" sz="3600" dirty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Gestures – non verbal communication</a:t>
            </a:r>
            <a:endParaRPr lang="en-US" sz="3600" dirty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Appearance – how you dress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t="21605" r="67361" b="58025"/>
          <a:stretch>
            <a:fillRect/>
          </a:stretch>
        </p:blipFill>
        <p:spPr bwMode="auto">
          <a:xfrm>
            <a:off x="6228184" y="3501008"/>
            <a:ext cx="2454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8748712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Where to stand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982244"/>
            <a:ext cx="7770688" cy="15349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Do not block screen / view of learners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Move with purpose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45793" y="2978633"/>
            <a:ext cx="800100" cy="262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50306" y="1540357"/>
            <a:ext cx="4638675" cy="1438275"/>
            <a:chOff x="0" y="0"/>
            <a:chExt cx="4638675" cy="143827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0"/>
              <a:ext cx="46386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0800000">
              <a:off x="923925" y="0"/>
              <a:ext cx="2943225" cy="1438275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95275" y="895350"/>
              <a:ext cx="4191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974681" y="1416251"/>
            <a:ext cx="647700" cy="26225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745581" y="2847505"/>
            <a:ext cx="857250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355601" y="-173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355601" y="-127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355601" y="-127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355601" y="-127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8748712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How to stand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302" y="2924944"/>
            <a:ext cx="3672259" cy="1994914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Face the </a:t>
            </a:r>
            <a:r>
              <a:rPr lang="en-US" sz="3600" dirty="0" smtClean="0">
                <a:solidFill>
                  <a:schemeClr val="tx1"/>
                </a:solidFill>
              </a:rPr>
              <a:t>learners</a:t>
            </a:r>
            <a:endParaRPr lang="en-US" sz="3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Avoid mannerism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Use gestures </a:t>
            </a:r>
            <a:endParaRPr lang="en-US" sz="3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317" name="Picture 5" descr="http://www.bbc.co.uk/worldservice/learningenglish/communicate/blog/teacher/images/title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06874"/>
            <a:ext cx="4826505" cy="36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8748712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How to gesture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6850" y="2101850"/>
            <a:ext cx="7272338" cy="4176713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Use to get attention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Use to communicate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	- Non verbal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Use big movement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	- Above waist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	- Learners must see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556792"/>
            <a:ext cx="302920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8748712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Where to look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900" y="1628800"/>
            <a:ext cx="5676268" cy="49690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Scan learners, do NOT look at screen or notes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Monitor reactions, participation (on task)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Make eye </a:t>
            </a:r>
            <a:r>
              <a:rPr lang="en-US" sz="3900" dirty="0">
                <a:solidFill>
                  <a:schemeClr val="tx1"/>
                </a:solidFill>
              </a:rPr>
              <a:t>contact </a:t>
            </a:r>
            <a:r>
              <a:rPr lang="en-US" sz="3900" dirty="0" smtClean="0">
                <a:solidFill>
                  <a:schemeClr val="tx1"/>
                </a:solidFill>
              </a:rPr>
              <a:t>with individuals</a:t>
            </a:r>
            <a:endParaRPr lang="en-US" sz="3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- </a:t>
            </a:r>
            <a:r>
              <a:rPr lang="en-US" sz="3900" dirty="0">
                <a:solidFill>
                  <a:schemeClr val="tx1"/>
                </a:solidFill>
              </a:rPr>
              <a:t>judge for </a:t>
            </a:r>
            <a:r>
              <a:rPr lang="en-US" sz="3900" dirty="0" smtClean="0">
                <a:solidFill>
                  <a:schemeClr val="tx1"/>
                </a:solidFill>
              </a:rPr>
              <a:t>understanding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tx1"/>
                </a:solidFill>
              </a:rPr>
              <a:t>- correct deviant </a:t>
            </a:r>
            <a:r>
              <a:rPr lang="en-US" sz="3900" dirty="0" err="1" smtClean="0">
                <a:solidFill>
                  <a:schemeClr val="tx1"/>
                </a:solidFill>
              </a:rPr>
              <a:t>behaviour</a:t>
            </a:r>
            <a:endParaRPr lang="en-US" sz="3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437" name="Picture 5" descr="presenter-mode-thum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735756" cy="25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8E1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471101"/>
    </a:dk2>
    <a:lt2>
      <a:srgbClr val="E7E8E2"/>
    </a:lt2>
    <a:accent1>
      <a:srgbClr val="A6B727"/>
    </a:accent1>
    <a:accent2>
      <a:srgbClr val="F04304"/>
    </a:accent2>
    <a:accent3>
      <a:srgbClr val="EF8606"/>
    </a:accent3>
    <a:accent4>
      <a:srgbClr val="F2C100"/>
    </a:accent4>
    <a:accent5>
      <a:srgbClr val="A65001"/>
    </a:accent5>
    <a:accent6>
      <a:srgbClr val="BA9585"/>
    </a:accent6>
    <a:hlink>
      <a:srgbClr val="00B0F0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1468</TotalTime>
  <Words>264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Metropolitan</vt:lpstr>
      <vt:lpstr>Facilitating using PowerPoint</vt:lpstr>
      <vt:lpstr>Create a conducive learning environment</vt:lpstr>
      <vt:lpstr>Slides are used interactively</vt:lpstr>
      <vt:lpstr>Interactive techniques</vt:lpstr>
      <vt:lpstr>Body language enhances participation</vt:lpstr>
      <vt:lpstr>Where to stand</vt:lpstr>
      <vt:lpstr>How to stand</vt:lpstr>
      <vt:lpstr>How to gesture</vt:lpstr>
      <vt:lpstr>Where to look</vt:lpstr>
      <vt:lpstr>How NOT to point at screen</vt:lpstr>
      <vt:lpstr>Use voice appropriately</vt:lpstr>
      <vt:lpstr>How to handle questions</vt:lpstr>
    </vt:vector>
  </TitlesOfParts>
  <Company>FCTVE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skills</dc:title>
  <dc:creator>Jan Marinus Deurwaarder</dc:creator>
  <cp:lastModifiedBy>User</cp:lastModifiedBy>
  <cp:revision>66</cp:revision>
  <dcterms:created xsi:type="dcterms:W3CDTF">2007-06-27T17:43:22Z</dcterms:created>
  <dcterms:modified xsi:type="dcterms:W3CDTF">2014-06-09T06:53:56Z</dcterms:modified>
</cp:coreProperties>
</file>