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73" r:id="rId2"/>
    <p:sldId id="258" r:id="rId3"/>
    <p:sldId id="257" r:id="rId4"/>
    <p:sldId id="274" r:id="rId5"/>
    <p:sldId id="261" r:id="rId6"/>
    <p:sldId id="263" r:id="rId7"/>
    <p:sldId id="259" r:id="rId8"/>
    <p:sldId id="275" r:id="rId9"/>
    <p:sldId id="265" r:id="rId10"/>
    <p:sldId id="264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8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>
              <a:defRPr/>
            </a:pPr>
            <a:fld id="{9275D973-842D-4378-84C9-C21840222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67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C278E-1A01-42CB-8829-CD2E4145F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91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BECBE-C72D-4AAD-9955-D4797FF55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2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1FA52-C610-4650-BF30-2EBEEF32C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4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/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B3DE5-68C6-4D00-B1BE-C595AA54B8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8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FEA9A-3101-4FE7-94A0-22FDF90376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3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FF9A0-835D-417C-AA4B-3C5603C2C5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5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C77B9-95AA-4B34-A6A5-2DA4CE4C4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0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2D2CE-B3BE-4DDC-ACB2-FBBF24874F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1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>
              <a:defRPr/>
            </a:pPr>
            <a:fld id="{8CF57DA0-960F-406D-A593-7FFA683FE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3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/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>
              <a:defRPr/>
            </a:pPr>
            <a:fld id="{9A4877DD-EEB0-457D-9D6F-5012CEF1AD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55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713" y="500063"/>
            <a:ext cx="8078787" cy="1657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6413" y="1993900"/>
            <a:ext cx="8066087" cy="376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1913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788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0500" y="5829300"/>
            <a:ext cx="2195513" cy="1397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 smtClean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71CC581C-925A-40C5-BB60-53F3ED742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5" r:id="rId8"/>
    <p:sldLayoutId id="2147483746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800" kern="1200" spc="-120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accent1"/>
          </a:solidFill>
          <a:latin typeface="Calibri Light" panose="020F0302020204030204" pitchFamily="34" charset="0"/>
        </a:defRPr>
      </a:lvl9pPr>
    </p:titleStyle>
    <p:bodyStyle>
      <a:lvl1pPr marL="90488" indent="-90488" algn="l" rtl="0" fontAlgn="base">
        <a:lnSpc>
          <a:spcPct val="85000"/>
        </a:lnSpc>
        <a:spcBef>
          <a:spcPts val="1300"/>
        </a:spcBef>
        <a:spcAft>
          <a:spcPct val="0"/>
        </a:spcAft>
        <a:buFont typeface="Arial" panose="020B0604020202020204" pitchFamily="34" charset="0"/>
        <a:buChar char=" 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273050" indent="-342900" algn="l" rtl="0" fontAlgn="base">
        <a:lnSpc>
          <a:spcPct val="85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 "/>
        <a:defRPr sz="2400" kern="1200">
          <a:solidFill>
            <a:srgbClr val="262626"/>
          </a:solidFill>
          <a:latin typeface="+mn-lt"/>
          <a:ea typeface="+mn-ea"/>
          <a:cs typeface="+mn-cs"/>
        </a:defRPr>
      </a:lvl2pPr>
      <a:lvl3pPr marL="547688" indent="-547688" algn="l" rtl="0" fontAlgn="base">
        <a:lnSpc>
          <a:spcPct val="85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 "/>
        <a:defRPr sz="2000" i="1" kern="1200">
          <a:solidFill>
            <a:srgbClr val="262626"/>
          </a:solidFill>
          <a:latin typeface="+mn-lt"/>
          <a:ea typeface="+mn-ea"/>
          <a:cs typeface="+mn-cs"/>
        </a:defRPr>
      </a:lvl3pPr>
      <a:lvl4pPr marL="822325" indent="-822325" algn="l" rtl="0" fontAlgn="base">
        <a:lnSpc>
          <a:spcPct val="85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 "/>
        <a:defRPr kern="1200">
          <a:solidFill>
            <a:srgbClr val="262626"/>
          </a:solidFill>
          <a:latin typeface="+mn-lt"/>
          <a:ea typeface="+mn-ea"/>
          <a:cs typeface="+mn-cs"/>
        </a:defRPr>
      </a:lvl4pPr>
      <a:lvl5pPr marL="1096963" indent="-1096963" algn="l" rtl="0" fontAlgn="base">
        <a:lnSpc>
          <a:spcPct val="85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 "/>
        <a:defRPr kern="1200">
          <a:solidFill>
            <a:srgbClr val="262626"/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casca.ca/ecass/issues/2007-ae/classroom/education/powerpoint.ht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carsonresearch.com/wp-content/uploads/2014/02/6284181389_e97d0522c3_o.jpg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personalsuccesstoday.com/wp-content/uploads/2011/10/presenter-mode-thumb.jp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692150"/>
            <a:ext cx="7848600" cy="86518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Facilitating using PowerPoint</a:t>
            </a:r>
            <a:endParaRPr lang="en-US" sz="4800" dirty="0">
              <a:solidFill>
                <a:schemeClr val="tx1"/>
              </a:solidFill>
            </a:endParaRPr>
          </a:p>
        </p:txBody>
      </p:sp>
      <p:pic>
        <p:nvPicPr>
          <p:cNvPr id="5123" name="Picture 2" descr="http://www.casca.ca/ecass/issues/2007-ae/classroom/education/powerpoint_files/image003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557338"/>
            <a:ext cx="6264275" cy="476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748712" cy="863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>
                <a:solidFill>
                  <a:schemeClr val="tx1"/>
                </a:solidFill>
              </a:rPr>
              <a:t>How </a:t>
            </a:r>
            <a:r>
              <a:rPr lang="en-US" sz="4800" dirty="0" smtClean="0">
                <a:solidFill>
                  <a:schemeClr val="tx1"/>
                </a:solidFill>
              </a:rPr>
              <a:t>NOT to point at screen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33475" y="4293096"/>
            <a:ext cx="7272337" cy="2304256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Use</a:t>
            </a:r>
            <a:endParaRPr lang="en-US" sz="39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screen pen / laser / highlight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Or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Remote control</a:t>
            </a:r>
            <a:endParaRPr lang="en-US" sz="39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4341" name="Picture 5" descr="Teacher at Chalkboard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00"/>
          <a:stretch/>
        </p:blipFill>
        <p:spPr bwMode="auto">
          <a:xfrm>
            <a:off x="3707904" y="1339850"/>
            <a:ext cx="3816424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7704" y="476672"/>
            <a:ext cx="5616575" cy="863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Use voice appropriately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0526" y="1700634"/>
            <a:ext cx="7272337" cy="4608685"/>
          </a:xfrm>
        </p:spPr>
        <p:txBody>
          <a:bodyPr rtlCol="0">
            <a:normAutofit/>
          </a:bodyPr>
          <a:lstStyle/>
          <a:p>
            <a:pPr lvl="0"/>
            <a:r>
              <a:rPr lang="en-GB" sz="3600" dirty="0">
                <a:solidFill>
                  <a:schemeClr val="tx1"/>
                </a:solidFill>
              </a:rPr>
              <a:t>Clear </a:t>
            </a:r>
          </a:p>
          <a:p>
            <a:pPr lvl="0"/>
            <a:r>
              <a:rPr lang="en-GB" sz="3600" dirty="0">
                <a:solidFill>
                  <a:schemeClr val="tx1"/>
                </a:solidFill>
              </a:rPr>
              <a:t>Audible throughout the room</a:t>
            </a:r>
          </a:p>
          <a:p>
            <a:pPr lvl="0"/>
            <a:r>
              <a:rPr lang="en-GB" sz="3600" dirty="0">
                <a:solidFill>
                  <a:schemeClr val="tx1"/>
                </a:solidFill>
              </a:rPr>
              <a:t>Well-paced / pausing</a:t>
            </a:r>
          </a:p>
          <a:p>
            <a:pPr lvl="0"/>
            <a:r>
              <a:rPr lang="en-GB" sz="3600" dirty="0">
                <a:solidFill>
                  <a:schemeClr val="tx1"/>
                </a:solidFill>
              </a:rPr>
              <a:t>Change in volume, pitch</a:t>
            </a:r>
          </a:p>
          <a:p>
            <a:r>
              <a:rPr lang="en-GB" sz="3600" dirty="0" smtClean="0">
                <a:solidFill>
                  <a:schemeClr val="tx1"/>
                </a:solidFill>
              </a:rPr>
              <a:t>Radiate </a:t>
            </a:r>
            <a:r>
              <a:rPr lang="en-GB" sz="3600" dirty="0">
                <a:solidFill>
                  <a:schemeClr val="tx1"/>
                </a:solidFill>
              </a:rPr>
              <a:t>enthusiasm </a:t>
            </a:r>
            <a:endParaRPr lang="en-GB" sz="3600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</a:rPr>
              <a:t>Slightly slower than in a conversation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Avoid ‘fillers’ (</a:t>
            </a:r>
            <a:r>
              <a:rPr lang="en-US" sz="3600" dirty="0" err="1" smtClean="0">
                <a:solidFill>
                  <a:schemeClr val="tx1"/>
                </a:solidFill>
              </a:rPr>
              <a:t>ahh</a:t>
            </a:r>
            <a:r>
              <a:rPr lang="en-US" sz="3600" dirty="0" smtClean="0">
                <a:solidFill>
                  <a:schemeClr val="tx1"/>
                </a:solidFill>
              </a:rPr>
              <a:t>, umm), mannerism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1" t="20900" r="66771" b="60400"/>
          <a:stretch>
            <a:fillRect/>
          </a:stretch>
        </p:blipFill>
        <p:spPr bwMode="auto">
          <a:xfrm>
            <a:off x="6724179" y="1988840"/>
            <a:ext cx="16002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748712" cy="863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>
                <a:solidFill>
                  <a:schemeClr val="tx1"/>
                </a:solidFill>
              </a:rPr>
              <a:t>How to handle questions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1700808"/>
            <a:ext cx="7056784" cy="4968552"/>
          </a:xfrm>
        </p:spPr>
        <p:txBody>
          <a:bodyPr rtlCol="0">
            <a:normAutofit lnSpcReduction="10000"/>
          </a:bodyPr>
          <a:lstStyle/>
          <a:p>
            <a:pPr lvl="0"/>
            <a:r>
              <a:rPr lang="en-GB" sz="3600" dirty="0">
                <a:solidFill>
                  <a:schemeClr val="tx1"/>
                </a:solidFill>
              </a:rPr>
              <a:t>Encourage questions throughout</a:t>
            </a:r>
          </a:p>
          <a:p>
            <a:pPr lvl="0"/>
            <a:r>
              <a:rPr lang="en-GB" sz="3600" dirty="0">
                <a:solidFill>
                  <a:schemeClr val="tx1"/>
                </a:solidFill>
              </a:rPr>
              <a:t>Ensure question heard by </a:t>
            </a:r>
            <a:r>
              <a:rPr lang="en-GB" sz="3600" dirty="0" smtClean="0">
                <a:solidFill>
                  <a:schemeClr val="tx1"/>
                </a:solidFill>
              </a:rPr>
              <a:t>all learners</a:t>
            </a:r>
            <a:endParaRPr lang="en-GB" sz="3600" dirty="0">
              <a:solidFill>
                <a:schemeClr val="tx1"/>
              </a:solidFill>
            </a:endParaRPr>
          </a:p>
          <a:p>
            <a:pPr lvl="0"/>
            <a:r>
              <a:rPr lang="en-US" sz="3600" dirty="0" smtClean="0">
                <a:solidFill>
                  <a:schemeClr val="tx1"/>
                </a:solidFill>
              </a:rPr>
              <a:t>Invite answers from other learners</a:t>
            </a:r>
            <a:endParaRPr lang="en-GB" sz="3600" dirty="0" smtClean="0">
              <a:solidFill>
                <a:schemeClr val="tx1"/>
              </a:solidFill>
            </a:endParaRPr>
          </a:p>
          <a:p>
            <a:pPr lvl="0"/>
            <a:r>
              <a:rPr lang="en-GB" sz="3600" dirty="0" smtClean="0">
                <a:solidFill>
                  <a:schemeClr val="tx1"/>
                </a:solidFill>
              </a:rPr>
              <a:t>Ensure concise </a:t>
            </a:r>
            <a:r>
              <a:rPr lang="en-GB" sz="3600" dirty="0">
                <a:solidFill>
                  <a:schemeClr val="tx1"/>
                </a:solidFill>
              </a:rPr>
              <a:t>response</a:t>
            </a:r>
          </a:p>
          <a:p>
            <a:r>
              <a:rPr lang="en-GB" sz="3600" dirty="0" smtClean="0">
                <a:solidFill>
                  <a:schemeClr val="tx1"/>
                </a:solidFill>
              </a:rPr>
              <a:t>Be tolerant </a:t>
            </a:r>
            <a:r>
              <a:rPr lang="en-GB" sz="3600" dirty="0">
                <a:solidFill>
                  <a:schemeClr val="tx1"/>
                </a:solidFill>
              </a:rPr>
              <a:t>for different ideas, </a:t>
            </a:r>
            <a:endParaRPr lang="en-GB" sz="3600" dirty="0" smtClean="0">
              <a:solidFill>
                <a:schemeClr val="tx1"/>
              </a:solidFill>
            </a:endParaRPr>
          </a:p>
          <a:p>
            <a:r>
              <a:rPr lang="en-GB" sz="3600" dirty="0" smtClean="0">
                <a:solidFill>
                  <a:schemeClr val="tx1"/>
                </a:solidFill>
              </a:rPr>
              <a:t>belief systems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Acknowledge </a:t>
            </a:r>
            <a:r>
              <a:rPr lang="en-US" sz="3600" dirty="0">
                <a:solidFill>
                  <a:schemeClr val="tx1"/>
                </a:solidFill>
              </a:rPr>
              <a:t>i</a:t>
            </a:r>
            <a:r>
              <a:rPr lang="en-US" sz="3600" dirty="0" smtClean="0">
                <a:solidFill>
                  <a:schemeClr val="tx1"/>
                </a:solidFill>
              </a:rPr>
              <a:t>f question cannot 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be answered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7" t="24074" r="66667" b="54938"/>
          <a:stretch>
            <a:fillRect/>
          </a:stretch>
        </p:blipFill>
        <p:spPr bwMode="auto">
          <a:xfrm>
            <a:off x="6804248" y="3561028"/>
            <a:ext cx="2014537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836613"/>
            <a:ext cx="8748713" cy="863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Create a conducive learning environment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99592" y="2132856"/>
            <a:ext cx="7272337" cy="3311525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Make leaners feel at ease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Keep </a:t>
            </a:r>
            <a:r>
              <a:rPr lang="en-US" sz="3600" dirty="0">
                <a:solidFill>
                  <a:schemeClr val="tx1"/>
                </a:solidFill>
              </a:rPr>
              <a:t>eye contact </a:t>
            </a:r>
            <a:endParaRPr lang="en-US" sz="3600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Carefully </a:t>
            </a:r>
            <a:r>
              <a:rPr lang="en-US" sz="3600" dirty="0">
                <a:solidFill>
                  <a:schemeClr val="tx1"/>
                </a:solidFill>
              </a:rPr>
              <a:t>look for their </a:t>
            </a:r>
            <a:r>
              <a:rPr lang="en-US" sz="3600" dirty="0" smtClean="0">
                <a:solidFill>
                  <a:schemeClr val="tx1"/>
                </a:solidFill>
              </a:rPr>
              <a:t>reactions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Regularly check for understanding</a:t>
            </a:r>
            <a:endParaRPr lang="en-US" sz="36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</a:rPr>
              <a:t>Adjust pace if necessary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8888" y="692150"/>
            <a:ext cx="7634287" cy="89376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Slides are used interactively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00113" y="2420938"/>
            <a:ext cx="7048500" cy="338455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 smtClean="0">
                <a:solidFill>
                  <a:schemeClr val="tx1"/>
                </a:solidFill>
              </a:rPr>
              <a:t>Do </a:t>
            </a:r>
            <a:r>
              <a:rPr lang="en-GB" sz="3600" dirty="0">
                <a:solidFill>
                  <a:schemeClr val="tx1"/>
                </a:solidFill>
              </a:rPr>
              <a:t>not read from slides / notes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3600" dirty="0" smtClean="0">
                <a:solidFill>
                  <a:schemeClr val="tx1"/>
                </a:solidFill>
              </a:rPr>
              <a:t>Face /address / monitor </a:t>
            </a:r>
            <a:r>
              <a:rPr lang="en-GB" sz="3600" dirty="0">
                <a:solidFill>
                  <a:schemeClr val="tx1"/>
                </a:solidFill>
              </a:rPr>
              <a:t>learners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</a:rPr>
              <a:t>Ensure participation of all leaners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3600" dirty="0">
                <a:solidFill>
                  <a:schemeClr val="tx1"/>
                </a:solidFill>
              </a:rPr>
              <a:t>Use techniques to enhance learners’ interaction with the slides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8888" y="692150"/>
            <a:ext cx="7634287" cy="89376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Interactive techniques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088" y="1989138"/>
            <a:ext cx="7050087" cy="338455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Create </a:t>
            </a:r>
            <a:r>
              <a:rPr lang="en-US" sz="3600" dirty="0">
                <a:solidFill>
                  <a:schemeClr val="tx1"/>
                </a:solidFill>
              </a:rPr>
              <a:t>slide from learners’ input (brainstorm output</a:t>
            </a:r>
            <a:r>
              <a:rPr lang="en-US" sz="3600" dirty="0" smtClean="0">
                <a:solidFill>
                  <a:schemeClr val="tx1"/>
                </a:solidFill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3600" dirty="0" smtClean="0">
                <a:solidFill>
                  <a:schemeClr val="tx1"/>
                </a:solidFill>
              </a:rPr>
              <a:t>Set activity learners are to complete in small groups</a:t>
            </a:r>
            <a:endParaRPr lang="en-GB" sz="36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GB" sz="3600" dirty="0" smtClean="0">
                <a:solidFill>
                  <a:schemeClr val="tx1"/>
                </a:solidFill>
              </a:rPr>
              <a:t>Quiz questions</a:t>
            </a:r>
            <a:endParaRPr lang="en-GB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5" y="188913"/>
            <a:ext cx="8964613" cy="1079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Body language enhances participation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1670049"/>
            <a:ext cx="7344816" cy="2982913"/>
          </a:xfrm>
        </p:spPr>
        <p:txBody>
          <a:bodyPr rtlCol="0"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Position – where you stand</a:t>
            </a:r>
            <a:endParaRPr lang="en-US" sz="3600" dirty="0">
              <a:solidFill>
                <a:schemeClr val="tx1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Posture – how you stand</a:t>
            </a:r>
            <a:endParaRPr lang="en-US" sz="3600" dirty="0">
              <a:solidFill>
                <a:schemeClr val="tx1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Gestures – non verbal communication</a:t>
            </a:r>
            <a:endParaRPr lang="en-US" sz="3600" dirty="0">
              <a:solidFill>
                <a:schemeClr val="tx1"/>
              </a:solidFill>
            </a:endParaRP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Appearance – how you dress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0" t="21605" r="67361" b="58025"/>
          <a:stretch>
            <a:fillRect/>
          </a:stretch>
        </p:blipFill>
        <p:spPr bwMode="auto">
          <a:xfrm>
            <a:off x="6228184" y="3501008"/>
            <a:ext cx="245427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748712" cy="863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>
                <a:solidFill>
                  <a:schemeClr val="tx1"/>
                </a:solidFill>
              </a:rPr>
              <a:t>Where to stand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982244"/>
            <a:ext cx="7770688" cy="15349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Do not block screen / view of learners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Move with purpose</a:t>
            </a:r>
          </a:p>
          <a:p>
            <a:pPr fontAlgn="auto">
              <a:spcAft>
                <a:spcPts val="0"/>
              </a:spcAft>
              <a:defRPr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445793" y="2978633"/>
            <a:ext cx="800100" cy="2622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Beamer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450306" y="1540357"/>
            <a:ext cx="4638675" cy="1438275"/>
            <a:chOff x="0" y="0"/>
            <a:chExt cx="4638675" cy="1438275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0" y="0"/>
              <a:ext cx="4638675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Isosceles Triangle 10"/>
            <p:cNvSpPr/>
            <p:nvPr/>
          </p:nvSpPr>
          <p:spPr>
            <a:xfrm rot="10800000">
              <a:off x="923925" y="0"/>
              <a:ext cx="2943225" cy="1438275"/>
            </a:xfrm>
            <a:prstGeom prst="triangle">
              <a:avLst/>
            </a:prstGeom>
            <a:solidFill>
              <a:srgbClr val="FFFF00"/>
            </a:solidFill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Oval 11"/>
            <p:cNvSpPr/>
            <p:nvPr/>
          </p:nvSpPr>
          <p:spPr>
            <a:xfrm>
              <a:off x="295275" y="895350"/>
              <a:ext cx="419100" cy="38100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</p:grp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974681" y="1416251"/>
            <a:ext cx="647700" cy="26225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Screen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745581" y="2847505"/>
            <a:ext cx="857250" cy="26225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Facilitator</a:t>
            </a: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1355601" y="-1736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1355601" y="-1279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</a:rPr>
              <a:t/>
            </a:r>
            <a:br>
              <a:rPr kumimoji="0" lang="en-GB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</a:rPr>
            </a:b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1355601" y="-1279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anose="020B0604030504040204" pitchFamily="34" charset="0"/>
            </a:endParaRPr>
          </a:p>
        </p:txBody>
      </p:sp>
      <p:sp>
        <p:nvSpPr>
          <p:cNvPr id="6" name="Rectangle 22"/>
          <p:cNvSpPr>
            <a:spLocks noChangeArrowheads="1"/>
          </p:cNvSpPr>
          <p:nvPr/>
        </p:nvSpPr>
        <p:spPr bwMode="auto">
          <a:xfrm>
            <a:off x="1355601" y="-1279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748712" cy="863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>
                <a:solidFill>
                  <a:schemeClr val="tx1"/>
                </a:solidFill>
              </a:rPr>
              <a:t>How to stand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6302" y="2924944"/>
            <a:ext cx="3672259" cy="1994914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solidFill>
                  <a:schemeClr val="tx1"/>
                </a:solidFill>
              </a:rPr>
              <a:t>Face the </a:t>
            </a:r>
            <a:r>
              <a:rPr lang="en-US" sz="3600" dirty="0" smtClean="0">
                <a:solidFill>
                  <a:schemeClr val="tx1"/>
                </a:solidFill>
              </a:rPr>
              <a:t>learners</a:t>
            </a:r>
            <a:endParaRPr lang="en-US" sz="36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Avoid mannerism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Use gestures </a:t>
            </a:r>
            <a:endParaRPr lang="en-US" sz="36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3317" name="Picture 5" descr="http://www.bbc.co.uk/worldservice/learningenglish/communicate/blog/teacher/images/title_p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06874"/>
            <a:ext cx="4826505" cy="361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748712" cy="863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How to gesture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66850" y="2101850"/>
            <a:ext cx="7272338" cy="4176713"/>
          </a:xfrm>
        </p:spPr>
        <p:txBody>
          <a:bodyPr rtlCol="0">
            <a:no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Use to get attention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Use to communicate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	- Non verbal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Use big movement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	- Above waist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</a:rPr>
              <a:t>	- Learners must see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556792"/>
            <a:ext cx="3029208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476250"/>
            <a:ext cx="8748712" cy="863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>
                <a:solidFill>
                  <a:schemeClr val="tx1"/>
                </a:solidFill>
              </a:rPr>
              <a:t>Where to look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7900" y="1628800"/>
            <a:ext cx="5676268" cy="496902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Scan learners, do NOT look at screen or notes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Monitor reactions, participation (on task)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Make eye </a:t>
            </a:r>
            <a:r>
              <a:rPr lang="en-US" sz="3900" dirty="0">
                <a:solidFill>
                  <a:schemeClr val="tx1"/>
                </a:solidFill>
              </a:rPr>
              <a:t>contact </a:t>
            </a:r>
            <a:r>
              <a:rPr lang="en-US" sz="3900" dirty="0" smtClean="0">
                <a:solidFill>
                  <a:schemeClr val="tx1"/>
                </a:solidFill>
              </a:rPr>
              <a:t>with individuals</a:t>
            </a:r>
            <a:endParaRPr lang="en-US" sz="39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- </a:t>
            </a:r>
            <a:r>
              <a:rPr lang="en-US" sz="3900" dirty="0">
                <a:solidFill>
                  <a:schemeClr val="tx1"/>
                </a:solidFill>
              </a:rPr>
              <a:t>judge for </a:t>
            </a:r>
            <a:r>
              <a:rPr lang="en-US" sz="3900" dirty="0" smtClean="0">
                <a:solidFill>
                  <a:schemeClr val="tx1"/>
                </a:solidFill>
              </a:rPr>
              <a:t>understanding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3900" dirty="0" smtClean="0">
                <a:solidFill>
                  <a:schemeClr val="tx1"/>
                </a:solidFill>
              </a:rPr>
              <a:t>- correct deviant </a:t>
            </a:r>
            <a:r>
              <a:rPr lang="en-US" sz="3900" dirty="0" err="1" smtClean="0">
                <a:solidFill>
                  <a:schemeClr val="tx1"/>
                </a:solidFill>
              </a:rPr>
              <a:t>behaviour</a:t>
            </a:r>
            <a:endParaRPr lang="en-US" sz="3900" dirty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8437" name="Picture 5" descr="presenter-mode-thumb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0888"/>
            <a:ext cx="3735756" cy="25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18E1E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71101"/>
      </a:dk2>
      <a:lt2>
        <a:srgbClr val="E7E8E2"/>
      </a:lt2>
      <a:accent1>
        <a:srgbClr val="A6B727"/>
      </a:accent1>
      <a:accent2>
        <a:srgbClr val="F04304"/>
      </a:accent2>
      <a:accent3>
        <a:srgbClr val="EF8606"/>
      </a:accent3>
      <a:accent4>
        <a:srgbClr val="F2C100"/>
      </a:accent4>
      <a:accent5>
        <a:srgbClr val="A65001"/>
      </a:accent5>
      <a:accent6>
        <a:srgbClr val="BA9585"/>
      </a:accent6>
      <a:hlink>
        <a:srgbClr val="00B0F0"/>
      </a:hlink>
      <a:folHlink>
        <a:srgbClr val="7F7F7F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3A8A2BB7-7C5E-4EB2-B1F1-CFFF0F57E773}"/>
    </a:ext>
  </a:extLst>
</a:theme>
</file>

<file path=ppt/theme/themeOverride1.xml><?xml version="1.0" encoding="utf-8"?>
<a:themeOverride xmlns:a="http://schemas.openxmlformats.org/drawingml/2006/main">
  <a:clrScheme name="Metropolitan">
    <a:dk1>
      <a:sysClr val="windowText" lastClr="000000"/>
    </a:dk1>
    <a:lt1>
      <a:sysClr val="window" lastClr="FFFFFF"/>
    </a:lt1>
    <a:dk2>
      <a:srgbClr val="471101"/>
    </a:dk2>
    <a:lt2>
      <a:srgbClr val="E7E8E2"/>
    </a:lt2>
    <a:accent1>
      <a:srgbClr val="A6B727"/>
    </a:accent1>
    <a:accent2>
      <a:srgbClr val="F04304"/>
    </a:accent2>
    <a:accent3>
      <a:srgbClr val="EF8606"/>
    </a:accent3>
    <a:accent4>
      <a:srgbClr val="F2C100"/>
    </a:accent4>
    <a:accent5>
      <a:srgbClr val="A65001"/>
    </a:accent5>
    <a:accent6>
      <a:srgbClr val="BA9585"/>
    </a:accent6>
    <a:hlink>
      <a:srgbClr val="00B0F0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TC103457491[[fn=Metropolitan]]</Template>
  <TotalTime>1468</TotalTime>
  <Words>264</Words>
  <Application>Microsoft Office PowerPoint</Application>
  <PresentationFormat>On-screen Show (4:3)</PresentationFormat>
  <Paragraphs>68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Times New Roman</vt:lpstr>
      <vt:lpstr>Metropolitan</vt:lpstr>
      <vt:lpstr>Facilitating using PowerPoint</vt:lpstr>
      <vt:lpstr>Create a conducive learning environment</vt:lpstr>
      <vt:lpstr>Slides are used interactively</vt:lpstr>
      <vt:lpstr>Interactive techniques</vt:lpstr>
      <vt:lpstr>Body language enhances participation</vt:lpstr>
      <vt:lpstr>Where to stand</vt:lpstr>
      <vt:lpstr>How to stand</vt:lpstr>
      <vt:lpstr>How to gesture</vt:lpstr>
      <vt:lpstr>Where to look</vt:lpstr>
      <vt:lpstr>How NOT to point at screen</vt:lpstr>
      <vt:lpstr>Use voice appropriately</vt:lpstr>
      <vt:lpstr>How to handle questions</vt:lpstr>
    </vt:vector>
  </TitlesOfParts>
  <Company>FCTVE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skills</dc:title>
  <dc:creator>Jan Marinus Deurwaarder</dc:creator>
  <cp:lastModifiedBy>User</cp:lastModifiedBy>
  <cp:revision>66</cp:revision>
  <dcterms:created xsi:type="dcterms:W3CDTF">2007-06-27T17:43:22Z</dcterms:created>
  <dcterms:modified xsi:type="dcterms:W3CDTF">2014-06-09T06:53:56Z</dcterms:modified>
</cp:coreProperties>
</file>