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Lst>
  <p:notesMasterIdLst>
    <p:notesMasterId r:id="rId21"/>
  </p:notesMasterIdLst>
  <p:sldIdLst>
    <p:sldId id="257" r:id="rId6"/>
    <p:sldId id="291" r:id="rId7"/>
    <p:sldId id="336" r:id="rId8"/>
    <p:sldId id="296" r:id="rId9"/>
    <p:sldId id="330" r:id="rId10"/>
    <p:sldId id="331" r:id="rId11"/>
    <p:sldId id="316" r:id="rId12"/>
    <p:sldId id="317" r:id="rId13"/>
    <p:sldId id="318" r:id="rId14"/>
    <p:sldId id="319" r:id="rId15"/>
    <p:sldId id="340" r:id="rId16"/>
    <p:sldId id="338" r:id="rId17"/>
    <p:sldId id="339" r:id="rId18"/>
    <p:sldId id="337" r:id="rId19"/>
    <p:sldId id="26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Askounis" initials="HA" lastIdx="1" clrIdx="0">
    <p:extLst>
      <p:ext uri="{19B8F6BF-5375-455C-9EA6-DF929625EA0E}">
        <p15:presenceInfo xmlns:p15="http://schemas.microsoft.com/office/powerpoint/2012/main" userId="S-1-5-21-542264435-2126130483-1179000955-24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5BD"/>
    <a:srgbClr val="92D050"/>
    <a:srgbClr val="290088"/>
    <a:srgbClr val="F8545F"/>
    <a:srgbClr val="8D609B"/>
    <a:srgbClr val="B3AA7E"/>
    <a:srgbClr val="AA1E41"/>
    <a:srgbClr val="577C78"/>
    <a:srgbClr val="B0306B"/>
    <a:srgbClr val="EEB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2" autoAdjust="0"/>
    <p:restoredTop sz="73675" autoAdjust="0"/>
  </p:normalViewPr>
  <p:slideViewPr>
    <p:cSldViewPr snapToGrid="0">
      <p:cViewPr varScale="1">
        <p:scale>
          <a:sx n="69" d="100"/>
          <a:sy n="69" d="100"/>
        </p:scale>
        <p:origin x="1928" y="19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E61EF-D09D-412B-A36D-8667E3C62306}" type="datetimeFigureOut">
              <a:rPr lang="en-US" smtClean="0"/>
              <a:t>8/26/20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13173-708C-41F6-B918-200267073A83}" type="slidenum">
              <a:rPr lang="en-US" smtClean="0"/>
              <a:t>‹#›</a:t>
            </a:fld>
            <a:endParaRPr lang="en-US"/>
          </a:p>
        </p:txBody>
      </p:sp>
    </p:spTree>
    <p:extLst>
      <p:ext uri="{BB962C8B-B14F-4D97-AF65-F5344CB8AC3E}">
        <p14:creationId xmlns:p14="http://schemas.microsoft.com/office/powerpoint/2010/main" val="377055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This week we are exploring strategies to help you improve your skills and strategies in searching for and finding online information. You also need to when you are allowed to use online resources and the benefits of open education resources. </a:t>
            </a:r>
          </a:p>
        </p:txBody>
      </p:sp>
    </p:spTree>
    <p:extLst>
      <p:ext uri="{BB962C8B-B14F-4D97-AF65-F5344CB8AC3E}">
        <p14:creationId xmlns:p14="http://schemas.microsoft.com/office/powerpoint/2010/main" val="2257189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It may be that there is a creative commons chapter in your country . Go to the Creative commons website and you can search for </a:t>
            </a:r>
            <a:r>
              <a:rPr lang="en-US"/>
              <a:t>global networks</a:t>
            </a:r>
            <a:r>
              <a:rPr lang="en-US" dirty="0"/>
              <a:t>. </a:t>
            </a:r>
          </a:p>
        </p:txBody>
      </p:sp>
    </p:spTree>
    <p:extLst>
      <p:ext uri="{BB962C8B-B14F-4D97-AF65-F5344CB8AC3E}">
        <p14:creationId xmlns:p14="http://schemas.microsoft.com/office/powerpoint/2010/main" val="1421389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513173-708C-41F6-B918-200267073A83}" type="slidenum">
              <a:rPr lang="en-US" smtClean="0"/>
              <a:t>15</a:t>
            </a:fld>
            <a:endParaRPr lang="en-US"/>
          </a:p>
        </p:txBody>
      </p:sp>
    </p:spTree>
    <p:extLst>
      <p:ext uri="{BB962C8B-B14F-4D97-AF65-F5344CB8AC3E}">
        <p14:creationId xmlns:p14="http://schemas.microsoft.com/office/powerpoint/2010/main" val="3604636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mi-NZ" dirty="0"/>
              <a:t>We are now going to cover some fundamental concpets about online resurces and how you can use them responsibly</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mi-NZ" dirty="0"/>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mi-NZ" dirty="0"/>
              <a:t>You have probably already heard these expressions and concpet before. </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mi-NZ" dirty="0"/>
          </a:p>
        </p:txBody>
      </p:sp>
    </p:spTree>
    <p:extLst>
      <p:ext uri="{BB962C8B-B14F-4D97-AF65-F5344CB8AC3E}">
        <p14:creationId xmlns:p14="http://schemas.microsoft.com/office/powerpoint/2010/main" val="3748694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mi-NZ" dirty="0"/>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ZA" dirty="0"/>
              <a:t>The</a:t>
            </a:r>
            <a:r>
              <a:rPr lang="en-ZA" baseline="0" dirty="0"/>
              <a:t> screenshot shows a fairly typical use of a paywall to restrict access to the  a particular website in this case the THE content</a:t>
            </a:r>
          </a:p>
          <a:p>
            <a:pPr>
              <a:buNone/>
            </a:pPr>
            <a:r>
              <a:rPr lang="en-ZA" baseline="0" dirty="0" err="1"/>
              <a:t>Paywalls</a:t>
            </a:r>
            <a:r>
              <a:rPr lang="en-ZA" baseline="0" dirty="0"/>
              <a:t> also used by</a:t>
            </a:r>
          </a:p>
          <a:p>
            <a:pPr>
              <a:buNone/>
            </a:pPr>
            <a:r>
              <a:rPr lang="en-ZA" baseline="0" dirty="0"/>
              <a:t>	Newspapers</a:t>
            </a:r>
          </a:p>
          <a:p>
            <a:pPr>
              <a:buNone/>
            </a:pPr>
            <a:r>
              <a:rPr lang="en-ZA" dirty="0"/>
              <a:t>	blogs</a:t>
            </a:r>
          </a:p>
          <a:p>
            <a:pPr>
              <a:buNone/>
            </a:pPr>
            <a:r>
              <a:rPr lang="en-ZA" dirty="0"/>
              <a:t>	and publishers</a:t>
            </a:r>
          </a:p>
          <a:p>
            <a:pPr>
              <a:buNone/>
            </a:pPr>
            <a:r>
              <a:rPr lang="en-ZA" dirty="0"/>
              <a:t>A Paywall  requires you</a:t>
            </a:r>
            <a:r>
              <a:rPr lang="en-ZA" baseline="0" dirty="0"/>
              <a:t> to pay to access a resources. Like when you go to an online newspaper and can see the news headline and then find out you cant read the article unless you have paid for the premium version. </a:t>
            </a:r>
          </a:p>
          <a:p>
            <a:pPr>
              <a:buNone/>
            </a:pPr>
            <a:endParaRPr lang="en-ZA" baseline="0" dirty="0"/>
          </a:p>
          <a:p>
            <a:pPr>
              <a:buNone/>
            </a:pPr>
            <a:r>
              <a:rPr lang="en-ZA" baseline="0" dirty="0"/>
              <a:t>Have you ever tried to access a “free” application for example? I can think of online polling tools like </a:t>
            </a:r>
            <a:r>
              <a:rPr lang="en-ZA" baseline="0" dirty="0" err="1"/>
              <a:t>sli.do</a:t>
            </a:r>
            <a:r>
              <a:rPr lang="en-ZA" baseline="0" dirty="0"/>
              <a:t> and poll everywhere as examples. They advertise as free but when you set up an account and try and use the tool you release that the free version has very limited functionality. A bit like accessing the THE articles. You can register for “free” access but free is limited to 3 articles a month. </a:t>
            </a:r>
          </a:p>
          <a:p>
            <a:pPr>
              <a:buNone/>
            </a:pPr>
            <a:endParaRPr lang="en-ZA" baseline="0" dirty="0"/>
          </a:p>
          <a:p>
            <a:pPr>
              <a:buNone/>
            </a:pPr>
            <a:r>
              <a:rPr lang="en-ZA" baseline="0" dirty="0"/>
              <a:t>What does this mean for equity of access. It’s easy of you are a well funded T&amp;L organisations but resource constrained organisations  (or individuals) looking for information or resources are disadvantaged. </a:t>
            </a:r>
          </a:p>
          <a:p>
            <a:pPr>
              <a:buNone/>
            </a:pPr>
            <a:r>
              <a:rPr lang="en-ZA" dirty="0"/>
              <a:t>,</a:t>
            </a:r>
          </a:p>
        </p:txBody>
      </p:sp>
    </p:spTree>
    <p:extLst>
      <p:ext uri="{BB962C8B-B14F-4D97-AF65-F5344CB8AC3E}">
        <p14:creationId xmlns:p14="http://schemas.microsoft.com/office/powerpoint/2010/main" val="2592960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ZA" dirty="0"/>
          </a:p>
          <a:p>
            <a:r>
              <a:rPr lang="en-ZA" dirty="0"/>
              <a:t>Did you know that just because you can access information online it doesn’t mean its free. ALL information on the internet is copyrighted UNLESS it has a Creative commons licence. So if you are cutting and pasting and using information and images from the internet you are really using copyright material </a:t>
            </a:r>
          </a:p>
          <a:p>
            <a:endParaRPr lang="en-ZA" dirty="0"/>
          </a:p>
          <a:p>
            <a:r>
              <a:rPr lang="en-ZA" dirty="0"/>
              <a:t>However this is this funny “grey “ area in between what is copyright or free to use and that’s called fair use. Fair use in </a:t>
            </a:r>
            <a:r>
              <a:rPr lang="en-NZ" dirty="0"/>
              <a:t>copyright law provides for the principle, that the reproduction of copyright works for certain limited, educational purposes, does not constitute copyright infringement</a:t>
            </a:r>
            <a:r>
              <a:rPr lang="en-ZA" dirty="0"/>
              <a:t>. Which means that </a:t>
            </a:r>
            <a:r>
              <a:rPr lang="en-NZ" dirty="0"/>
              <a:t>Materials can be used in class if its for the purpose of serving the needs of a specified educational program. </a:t>
            </a:r>
            <a:endParaRPr lang="en-ZA" dirty="0"/>
          </a:p>
          <a:p>
            <a:endParaRPr lang="en-ZA" dirty="0"/>
          </a:p>
          <a:p>
            <a:endParaRPr lang="en-ZA" dirty="0"/>
          </a:p>
        </p:txBody>
      </p:sp>
    </p:spTree>
    <p:extLst>
      <p:ext uri="{BB962C8B-B14F-4D97-AF65-F5344CB8AC3E}">
        <p14:creationId xmlns:p14="http://schemas.microsoft.com/office/powerpoint/2010/main" val="54544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spcBef>
                <a:spcPct val="0"/>
              </a:spcBef>
            </a:pPr>
            <a:r>
              <a:rPr lang="en-NZ" altLang="en-US" dirty="0"/>
              <a:t>OERs  are "teaching, learning, and research resources that reside in the public domain or have been released under an intellectual property license that permits their free use and repurposing by others. </a:t>
            </a:r>
            <a:endParaRPr lang="en-US" altLang="en-US" dirty="0"/>
          </a:p>
          <a:p>
            <a:endParaRPr lang="en-ZA" dirty="0"/>
          </a:p>
        </p:txBody>
      </p:sp>
    </p:spTree>
    <p:extLst>
      <p:ext uri="{BB962C8B-B14F-4D97-AF65-F5344CB8AC3E}">
        <p14:creationId xmlns:p14="http://schemas.microsoft.com/office/powerpoint/2010/main" val="287441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FD115CDF-FFF9-D94D-ADF1-954540875DAC}"/>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3F0A4049-C7FE-834E-878D-430CF2C2F9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0" indent="-298450" algn="l" defTabSz="914400" rtl="0" eaLnBrk="1" fontAlgn="auto" latinLnBrk="0" hangingPunct="1">
              <a:lnSpc>
                <a:spcPct val="100000"/>
              </a:lnSpc>
              <a:spcBef>
                <a:spcPct val="0"/>
              </a:spcBef>
              <a:spcAft>
                <a:spcPts val="0"/>
              </a:spcAft>
              <a:buClr>
                <a:srgbClr val="000000"/>
              </a:buClr>
              <a:buSzPts val="1100"/>
              <a:buFont typeface="Arial"/>
              <a:buChar char="●"/>
              <a:tabLst/>
              <a:defRPr/>
            </a:pPr>
            <a:r>
              <a:rPr lang="en-US" altLang="en-US" dirty="0"/>
              <a:t>How do people use OERs – work through slide  and talk through the 5 R’s </a:t>
            </a:r>
          </a:p>
        </p:txBody>
      </p:sp>
      <p:sp>
        <p:nvSpPr>
          <p:cNvPr id="17411" name="Slide Number Placeholder 3">
            <a:extLst>
              <a:ext uri="{FF2B5EF4-FFF2-40B4-BE49-F238E27FC236}">
                <a16:creationId xmlns:a16="http://schemas.microsoft.com/office/drawing/2014/main" id="{A60AC730-AAD1-D043-AEA5-FF8524A059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AF132D-B421-2045-A1B5-7CCCA9774B38}" type="slidenum">
              <a:rPr lang="en-US" altLang="en-US"/>
              <a:pPr fontAlgn="base">
                <a:spcBef>
                  <a:spcPct val="0"/>
                </a:spcBef>
                <a:spcAft>
                  <a:spcPct val="0"/>
                </a:spcAft>
              </a:pPr>
              <a:t>7</a:t>
            </a:fld>
            <a:endParaRPr lang="en-US" altLang="en-US"/>
          </a:p>
        </p:txBody>
      </p:sp>
    </p:spTree>
    <p:extLst>
      <p:ext uri="{BB962C8B-B14F-4D97-AF65-F5344CB8AC3E}">
        <p14:creationId xmlns:p14="http://schemas.microsoft.com/office/powerpoint/2010/main" val="3700571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F5931BAB-B2F5-7B42-9976-C79BF7C04F23}"/>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CB256C10-3262-1247-9D43-B1807D59C8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Many opportunities but some challenges</a:t>
            </a:r>
          </a:p>
          <a:p>
            <a:pPr>
              <a:spcBef>
                <a:spcPct val="0"/>
              </a:spcBef>
            </a:pPr>
            <a:r>
              <a:rPr lang="en-US" altLang="en-US" dirty="0"/>
              <a:t>Talk through both sides of the scale </a:t>
            </a:r>
          </a:p>
        </p:txBody>
      </p:sp>
      <p:sp>
        <p:nvSpPr>
          <p:cNvPr id="19459" name="Slide Number Placeholder 3">
            <a:extLst>
              <a:ext uri="{FF2B5EF4-FFF2-40B4-BE49-F238E27FC236}">
                <a16:creationId xmlns:a16="http://schemas.microsoft.com/office/drawing/2014/main" id="{8C3B8FE1-CD0C-1948-AB93-BFD7A4D995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741E43-2E4E-464D-BBD0-1500ADA874B2}" type="slidenum">
              <a:rPr lang="en-US" altLang="en-US"/>
              <a:pPr fontAlgn="base">
                <a:spcBef>
                  <a:spcPct val="0"/>
                </a:spcBef>
                <a:spcAft>
                  <a:spcPct val="0"/>
                </a:spcAft>
              </a:pPr>
              <a:t>8</a:t>
            </a:fld>
            <a:endParaRPr lang="en-US" altLang="en-US"/>
          </a:p>
        </p:txBody>
      </p:sp>
    </p:spTree>
    <p:extLst>
      <p:ext uri="{BB962C8B-B14F-4D97-AF65-F5344CB8AC3E}">
        <p14:creationId xmlns:p14="http://schemas.microsoft.com/office/powerpoint/2010/main" val="2046921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4482BD99-1771-2F43-8B6C-DCB23EF2496C}"/>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55A01AE1-4C25-A547-AABD-B961EE0D85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If you want to read more and explore how to take this further have a look at this open access academic article by </a:t>
            </a:r>
            <a:r>
              <a:rPr lang="en-US" altLang="en-US" dirty="0" err="1"/>
              <a:t>Dr</a:t>
            </a:r>
            <a:r>
              <a:rPr lang="en-US" altLang="en-US" dirty="0"/>
              <a:t> Mishra from</a:t>
            </a:r>
          </a:p>
          <a:p>
            <a:pPr>
              <a:spcBef>
                <a:spcPct val="0"/>
              </a:spcBef>
            </a:pPr>
            <a:r>
              <a:rPr lang="en-NZ" dirty="0"/>
              <a:t>A better understanding of OER by policy-makers, educational administrators, teachers, students and the public at large would foster an enabling environment for OER through national policies, which would strengthen commitment to and funding for sustained campaigns and capacity-building for OER integration in teaching and learning. </a:t>
            </a:r>
          </a:p>
          <a:p>
            <a:pPr>
              <a:spcBef>
                <a:spcPct val="0"/>
              </a:spcBef>
            </a:pPr>
            <a:endParaRPr lang="en-NZ" altLang="en-US" dirty="0"/>
          </a:p>
          <a:p>
            <a:pPr>
              <a:spcBef>
                <a:spcPct val="0"/>
              </a:spcBef>
            </a:pPr>
            <a:r>
              <a:rPr lang="en-NZ"/>
              <a:t>current need is for content development as OER, capacity-building in its integration in teaching and learning, collaboration at the national and international levels to advocate for OER, work on OER projects, and the gathering of evidence of the impact of OER on increasing access and improving the efficiency and quality of learning</a:t>
            </a:r>
            <a:endParaRPr lang="en-US" altLang="en-US" dirty="0"/>
          </a:p>
        </p:txBody>
      </p:sp>
      <p:sp>
        <p:nvSpPr>
          <p:cNvPr id="21507" name="Slide Number Placeholder 3">
            <a:extLst>
              <a:ext uri="{FF2B5EF4-FFF2-40B4-BE49-F238E27FC236}">
                <a16:creationId xmlns:a16="http://schemas.microsoft.com/office/drawing/2014/main" id="{A0767F06-9E89-C14E-BD7A-A3F0DC2AD0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592AB86-AA17-284D-8018-0959B99F0991}" type="slidenum">
              <a:rPr lang="en-US" altLang="en-US"/>
              <a:pPr fontAlgn="base">
                <a:spcBef>
                  <a:spcPct val="0"/>
                </a:spcBef>
                <a:spcAft>
                  <a:spcPct val="0"/>
                </a:spcAft>
              </a:pPr>
              <a:t>9</a:t>
            </a:fld>
            <a:endParaRPr lang="en-US" altLang="en-US"/>
          </a:p>
        </p:txBody>
      </p:sp>
    </p:spTree>
    <p:extLst>
      <p:ext uri="{BB962C8B-B14F-4D97-AF65-F5344CB8AC3E}">
        <p14:creationId xmlns:p14="http://schemas.microsoft.com/office/powerpoint/2010/main" val="2124125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6D52C53A-ADBF-6842-A7CA-50A767F3D00B}"/>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0CD0C6E6-F58F-D740-AD18-974839B57E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One of the problems teachers often face is how to find OER’s </a:t>
            </a:r>
          </a:p>
          <a:p>
            <a:pPr>
              <a:spcBef>
                <a:spcPct val="0"/>
              </a:spcBef>
            </a:pPr>
            <a:endParaRPr lang="en-US" altLang="en-US" dirty="0"/>
          </a:p>
          <a:p>
            <a:pPr>
              <a:spcBef>
                <a:spcPct val="0"/>
              </a:spcBef>
            </a:pPr>
            <a:r>
              <a:rPr lang="en-US" altLang="en-US" dirty="0"/>
              <a:t>You might remember some simple strategies that we covered last week like using the advanced search of Google to narrow your search by usage rights and choose to view only resources that are free to use and share. </a:t>
            </a:r>
          </a:p>
          <a:p>
            <a:pPr>
              <a:spcBef>
                <a:spcPct val="0"/>
              </a:spcBef>
            </a:pPr>
            <a:endParaRPr lang="en-US" altLang="en-US" dirty="0"/>
          </a:p>
          <a:p>
            <a:pPr>
              <a:spcBef>
                <a:spcPct val="0"/>
              </a:spcBef>
            </a:pPr>
            <a:r>
              <a:rPr lang="en-US" altLang="en-US" dirty="0"/>
              <a:t>However this resource provides other useful strategies and places to search for OER as a teacher – more practice based guide</a:t>
            </a:r>
          </a:p>
        </p:txBody>
      </p:sp>
      <p:sp>
        <p:nvSpPr>
          <p:cNvPr id="23555" name="Slide Number Placeholder 3">
            <a:extLst>
              <a:ext uri="{FF2B5EF4-FFF2-40B4-BE49-F238E27FC236}">
                <a16:creationId xmlns:a16="http://schemas.microsoft.com/office/drawing/2014/main" id="{F3CFC4C3-8C02-0F47-9F75-364E809770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7F66EF-BE51-1348-ABE8-42BAB9989F18}" type="slidenum">
              <a:rPr lang="en-US" altLang="en-US"/>
              <a:pPr fontAlgn="base">
                <a:spcBef>
                  <a:spcPct val="0"/>
                </a:spcBef>
                <a:spcAft>
                  <a:spcPct val="0"/>
                </a:spcAft>
              </a:pPr>
              <a:t>10</a:t>
            </a:fld>
            <a:endParaRPr lang="en-US" altLang="en-US"/>
          </a:p>
        </p:txBody>
      </p:sp>
    </p:spTree>
    <p:extLst>
      <p:ext uri="{BB962C8B-B14F-4D97-AF65-F5344CB8AC3E}">
        <p14:creationId xmlns:p14="http://schemas.microsoft.com/office/powerpoint/2010/main" val="3897493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5F3E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C7A485-88BC-4868-A765-CAC1461BD24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526" y="0"/>
            <a:ext cx="9143999" cy="6857999"/>
          </a:xfrm>
          <a:prstGeom prst="rect">
            <a:avLst/>
          </a:prstGeom>
        </p:spPr>
      </p:pic>
      <p:sp>
        <p:nvSpPr>
          <p:cNvPr id="2" name="Title 1"/>
          <p:cNvSpPr>
            <a:spLocks noGrp="1"/>
          </p:cNvSpPr>
          <p:nvPr>
            <p:ph type="title"/>
          </p:nvPr>
        </p:nvSpPr>
        <p:spPr>
          <a:xfrm>
            <a:off x="341524" y="122464"/>
            <a:ext cx="8486282" cy="5081925"/>
          </a:xfrm>
        </p:spPr>
        <p:txBody>
          <a:bodyPr>
            <a:noAutofit/>
          </a:bodyPr>
          <a:lstStyle>
            <a:lvl1pPr algn="ctr">
              <a:defRPr lang="en-US" sz="4800" kern="1200" dirty="0">
                <a:solidFill>
                  <a:srgbClr val="290088"/>
                </a:solidFill>
                <a:latin typeface="+mn-lt"/>
                <a:ea typeface="+mj-ea"/>
                <a:cs typeface="+mj-cs"/>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4352925" y="5204389"/>
            <a:ext cx="4791075" cy="1653610"/>
          </a:xfrm>
        </p:spPr>
        <p:txBody>
          <a:bodyPr>
            <a:normAutofit/>
          </a:bodyPr>
          <a:lstStyle>
            <a:lvl1pPr marL="0" indent="0" algn="l">
              <a:buNone/>
              <a:defRPr sz="2000">
                <a:solidFill>
                  <a:srgbClr val="290088"/>
                </a:solidFill>
                <a:latin typeface="+mj-lt"/>
              </a:defRPr>
            </a:lvl1pPr>
            <a:lvl2pPr marL="457200" indent="0" algn="ctr">
              <a:buNone/>
              <a:defRPr sz="1800">
                <a:latin typeface="HelveticaNeueLT Std Cn" panose="020B0506030502030204" pitchFamily="34" charset="0"/>
              </a:defRPr>
            </a:lvl2pPr>
            <a:lvl3pPr marL="914400" indent="0" algn="ctr">
              <a:buNone/>
              <a:defRPr sz="1800">
                <a:latin typeface="HelveticaNeueLT Std Cn" panose="020B0506030502030204" pitchFamily="34" charset="0"/>
              </a:defRPr>
            </a:lvl3pPr>
            <a:lvl4pPr marL="1371600" indent="0" algn="ctr">
              <a:buNone/>
              <a:defRPr sz="1800">
                <a:latin typeface="HelveticaNeueLT Std Cn" panose="020B0506030502030204" pitchFamily="34" charset="0"/>
              </a:defRPr>
            </a:lvl4pPr>
            <a:lvl5pPr marL="1828800" indent="0" algn="ctr">
              <a:buNone/>
              <a:defRPr sz="1800">
                <a:latin typeface="HelveticaNeueLT Std Cn" panose="020B0506030502030204" pitchFamily="34" charset="0"/>
              </a:defRPr>
            </a:lvl5pPr>
          </a:lstStyle>
          <a:p>
            <a:pPr lvl="0"/>
            <a:r>
              <a:rPr lang="en-US"/>
              <a:t>Click to edit Master text styles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6" y="5319449"/>
            <a:ext cx="4203201" cy="775718"/>
          </a:xfrm>
          <a:prstGeom prst="rect">
            <a:avLst/>
          </a:prstGeom>
        </p:spPr>
      </p:pic>
    </p:spTree>
    <p:extLst>
      <p:ext uri="{BB962C8B-B14F-4D97-AF65-F5344CB8AC3E}">
        <p14:creationId xmlns:p14="http://schemas.microsoft.com/office/powerpoint/2010/main" val="361771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rgbClr val="F6F4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01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solidFill>
          <a:srgbClr val="F3F2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22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Vertical Text">
    <p:bg>
      <p:bgPr>
        <a:solidFill>
          <a:srgbClr val="F3F2F7"/>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413205" y="6176963"/>
            <a:ext cx="604303" cy="681037"/>
          </a:xfrm>
          <a:prstGeom prst="rect">
            <a:avLst/>
          </a:prstGeom>
        </p:spPr>
      </p:pic>
    </p:spTree>
    <p:extLst>
      <p:ext uri="{BB962C8B-B14F-4D97-AF65-F5344CB8AC3E}">
        <p14:creationId xmlns:p14="http://schemas.microsoft.com/office/powerpoint/2010/main" val="55948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3103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3EA6F-09DB-443B-B17A-76613FDF79B8}" type="datetimeFigureOut">
              <a:rPr lang="en-US" smtClean="0"/>
              <a:t>8/26/20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3BA949-CD2C-4590-B090-BB94B8C913C7}" type="slidenum">
              <a:rPr lang="en-US" smtClean="0"/>
              <a:t>‹#›</a:t>
            </a:fld>
            <a:endParaRPr lang="en-US"/>
          </a:p>
        </p:txBody>
      </p:sp>
    </p:spTree>
    <p:extLst>
      <p:ext uri="{BB962C8B-B14F-4D97-AF65-F5344CB8AC3E}">
        <p14:creationId xmlns:p14="http://schemas.microsoft.com/office/powerpoint/2010/main" val="23488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and Content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4572000"/>
          </a:xfrm>
        </p:spPr>
        <p:txBody>
          <a:bodyPr/>
          <a:lstStyle>
            <a:lvl1pPr marL="342900" indent="-342900">
              <a:buClr>
                <a:schemeClr val="tx2">
                  <a:lumMod val="75000"/>
                </a:schemeClr>
              </a:buClr>
              <a:buFont typeface="Arial" panose="020B0604020202020204" pitchFamily="34" charset="0"/>
              <a:buChar char="•"/>
              <a:defRPr>
                <a:solidFill>
                  <a:schemeClr val="accent1">
                    <a:lumMod val="75000"/>
                  </a:schemeClr>
                </a:solidFill>
                <a:latin typeface="+mn-lt"/>
              </a:defRPr>
            </a:lvl1pPr>
            <a:lvl2pPr>
              <a:defRPr>
                <a:solidFill>
                  <a:schemeClr val="accent1">
                    <a:lumMod val="75000"/>
                  </a:schemeClr>
                </a:solidFill>
                <a:latin typeface="+mn-lt"/>
              </a:defRPr>
            </a:lvl2pPr>
            <a:lvl3pPr>
              <a:defRPr>
                <a:solidFill>
                  <a:schemeClr val="accent1">
                    <a:lumMod val="75000"/>
                  </a:schemeClr>
                </a:solidFill>
                <a:latin typeface="+mn-lt"/>
              </a:defRPr>
            </a:lvl3pPr>
            <a:lvl4pPr>
              <a:defRPr>
                <a:solidFill>
                  <a:schemeClr val="accent1">
                    <a:lumMod val="75000"/>
                  </a:schemeClr>
                </a:solidFill>
                <a:latin typeface="+mn-lt"/>
              </a:defRPr>
            </a:lvl4pPr>
            <a:lvl5pPr>
              <a:defRPr>
                <a:solidFill>
                  <a:schemeClr val="accent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8/26/20</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4000" i="1"/>
            </a:lvl1pPr>
          </a:lstStyle>
          <a:p>
            <a:r>
              <a:rPr lang="en-US"/>
              <a:t>Click to edit Master title style</a:t>
            </a:r>
            <a:endParaRPr lang="en-US" dirty="0"/>
          </a:p>
        </p:txBody>
      </p:sp>
    </p:spTree>
    <p:extLst>
      <p:ext uri="{BB962C8B-B14F-4D97-AF65-F5344CB8AC3E}">
        <p14:creationId xmlns:p14="http://schemas.microsoft.com/office/powerpoint/2010/main" val="49099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rgbClr val="B3AA7E">
            <a:alpha val="1800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 y="1"/>
            <a:ext cx="9143999" cy="6894285"/>
          </a:xfrm>
          <a:prstGeom prst="rect">
            <a:avLst/>
          </a:prstGeom>
        </p:spPr>
      </p:pic>
      <p:sp>
        <p:nvSpPr>
          <p:cNvPr id="2" name="Title 1"/>
          <p:cNvSpPr>
            <a:spLocks noGrp="1"/>
          </p:cNvSpPr>
          <p:nvPr>
            <p:ph type="title"/>
          </p:nvPr>
        </p:nvSpPr>
        <p:spPr>
          <a:xfrm>
            <a:off x="341524" y="122468"/>
            <a:ext cx="8595648" cy="5178843"/>
          </a:xfrm>
        </p:spPr>
        <p:txBody>
          <a:bodyPr>
            <a:noAutofit/>
          </a:bodyPr>
          <a:lstStyle>
            <a:lvl1pPr algn="ctr">
              <a:defRPr lang="en-US" sz="4500" kern="1200" dirty="0">
                <a:solidFill>
                  <a:srgbClr val="290088"/>
                </a:solidFill>
                <a:latin typeface="+mn-lt"/>
                <a:ea typeface="+mj-ea"/>
                <a:cs typeface="+mj-cs"/>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4265840" y="5203334"/>
            <a:ext cx="4791075" cy="1538550"/>
          </a:xfrm>
        </p:spPr>
        <p:txBody>
          <a:bodyPr>
            <a:normAutofit/>
          </a:bodyPr>
          <a:lstStyle>
            <a:lvl1pPr marL="0" indent="0" algn="l">
              <a:buNone/>
              <a:defRPr sz="1800">
                <a:solidFill>
                  <a:srgbClr val="290088"/>
                </a:solidFill>
                <a:latin typeface="+mj-lt"/>
              </a:defRPr>
            </a:lvl1pPr>
            <a:lvl2pPr marL="342900" indent="0" algn="ctr">
              <a:buNone/>
              <a:defRPr sz="1350">
                <a:latin typeface="HelveticaNeueLT Std Cn" panose="020B0506030502030204" pitchFamily="34" charset="0"/>
              </a:defRPr>
            </a:lvl2pPr>
            <a:lvl3pPr marL="685800" indent="0" algn="ctr">
              <a:buNone/>
              <a:defRPr sz="1350">
                <a:latin typeface="HelveticaNeueLT Std Cn" panose="020B0506030502030204" pitchFamily="34" charset="0"/>
              </a:defRPr>
            </a:lvl3pPr>
            <a:lvl4pPr marL="1028700" indent="0" algn="ctr">
              <a:buNone/>
              <a:defRPr sz="1350">
                <a:latin typeface="HelveticaNeueLT Std Cn" panose="020B0506030502030204" pitchFamily="34" charset="0"/>
              </a:defRPr>
            </a:lvl4pPr>
            <a:lvl5pPr marL="1371600" indent="0" algn="ctr">
              <a:buNone/>
              <a:defRPr sz="1350">
                <a:latin typeface="HelveticaNeueLT Std Cn" panose="020B0506030502030204" pitchFamily="34" charset="0"/>
              </a:defRPr>
            </a:lvl5pPr>
          </a:lstStyle>
          <a:p>
            <a:pPr lvl="0"/>
            <a:r>
              <a:rPr lang="en-US"/>
              <a:t>Click to edit Master text styles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205133"/>
            <a:ext cx="4032078" cy="892665"/>
          </a:xfrm>
          <a:prstGeom prst="rect">
            <a:avLst/>
          </a:prstGeom>
        </p:spPr>
      </p:pic>
    </p:spTree>
    <p:extLst>
      <p:ext uri="{BB962C8B-B14F-4D97-AF65-F5344CB8AC3E}">
        <p14:creationId xmlns:p14="http://schemas.microsoft.com/office/powerpoint/2010/main" val="68768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526" y="-36286"/>
            <a:ext cx="9143999" cy="6894285"/>
          </a:xfrm>
          <a:prstGeom prst="rect">
            <a:avLst/>
          </a:prstGeom>
        </p:spPr>
      </p:pic>
      <p:sp>
        <p:nvSpPr>
          <p:cNvPr id="2" name="Title 1"/>
          <p:cNvSpPr>
            <a:spLocks noGrp="1"/>
          </p:cNvSpPr>
          <p:nvPr>
            <p:ph type="title"/>
          </p:nvPr>
        </p:nvSpPr>
        <p:spPr>
          <a:xfrm>
            <a:off x="341524" y="122464"/>
            <a:ext cx="4522620" cy="5178843"/>
          </a:xfrm>
        </p:spPr>
        <p:txBody>
          <a:bodyPr>
            <a:noAutofit/>
          </a:bodyPr>
          <a:lstStyle>
            <a:lvl1pPr algn="l">
              <a:defRPr lang="en-US" sz="4800" kern="1200" dirty="0">
                <a:solidFill>
                  <a:srgbClr val="290088"/>
                </a:solidFill>
                <a:latin typeface="+mn-lt"/>
                <a:ea typeface="+mj-ea"/>
                <a:cs typeface="+mj-cs"/>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4352925" y="5210119"/>
            <a:ext cx="4791075" cy="1647879"/>
          </a:xfrm>
        </p:spPr>
        <p:txBody>
          <a:bodyPr>
            <a:normAutofit/>
          </a:bodyPr>
          <a:lstStyle>
            <a:lvl1pPr marL="0" indent="0" algn="l">
              <a:buNone/>
              <a:defRPr sz="2000">
                <a:solidFill>
                  <a:srgbClr val="290088"/>
                </a:solidFill>
                <a:latin typeface="+mj-lt"/>
              </a:defRPr>
            </a:lvl1pPr>
            <a:lvl2pPr marL="457200" indent="0" algn="ctr">
              <a:buNone/>
              <a:defRPr sz="1800">
                <a:latin typeface="HelveticaNeueLT Std Cn" panose="020B0506030502030204" pitchFamily="34" charset="0"/>
              </a:defRPr>
            </a:lvl2pPr>
            <a:lvl3pPr marL="914400" indent="0" algn="ctr">
              <a:buNone/>
              <a:defRPr sz="1800">
                <a:latin typeface="HelveticaNeueLT Std Cn" panose="020B0506030502030204" pitchFamily="34" charset="0"/>
              </a:defRPr>
            </a:lvl3pPr>
            <a:lvl4pPr marL="1371600" indent="0" algn="ctr">
              <a:buNone/>
              <a:defRPr sz="1800">
                <a:latin typeface="HelveticaNeueLT Std Cn" panose="020B0506030502030204" pitchFamily="34" charset="0"/>
              </a:defRPr>
            </a:lvl4pPr>
            <a:lvl5pPr marL="1828800" indent="0" algn="ctr">
              <a:buNone/>
              <a:defRPr sz="1800">
                <a:latin typeface="HelveticaNeueLT Std Cn" panose="020B0506030502030204" pitchFamily="34" charset="0"/>
              </a:defRPr>
            </a:lvl5pPr>
          </a:lstStyle>
          <a:p>
            <a:pPr lvl="0"/>
            <a:r>
              <a:rPr lang="en-US"/>
              <a:t>Click to edit Master text styles</a:t>
            </a: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26" y="5319449"/>
            <a:ext cx="4203201" cy="775718"/>
          </a:xfrm>
          <a:prstGeom prst="rect">
            <a:avLst/>
          </a:prstGeom>
        </p:spPr>
      </p:pic>
    </p:spTree>
    <p:extLst>
      <p:ext uri="{BB962C8B-B14F-4D97-AF65-F5344CB8AC3E}">
        <p14:creationId xmlns:p14="http://schemas.microsoft.com/office/powerpoint/2010/main" val="53184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9599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3888" y="0"/>
            <a:ext cx="7886700" cy="6857999"/>
          </a:xfrm>
        </p:spPr>
        <p:txBody>
          <a:bodyPr anchor="ctr" anchorCtr="0">
            <a:normAutofit/>
          </a:bodyPr>
          <a:lstStyle>
            <a:lvl1pPr algn="ctr">
              <a:defRPr sz="96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5540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025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753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4447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96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rgbClr val="F6F4E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413205" y="6176963"/>
            <a:ext cx="604303" cy="681037"/>
          </a:xfrm>
          <a:prstGeom prst="rect">
            <a:avLst/>
          </a:prstGeom>
        </p:spPr>
      </p:pic>
    </p:spTree>
    <p:extLst>
      <p:ext uri="{BB962C8B-B14F-4D97-AF65-F5344CB8AC3E}">
        <p14:creationId xmlns:p14="http://schemas.microsoft.com/office/powerpoint/2010/main" val="1383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8" cstate="print">
            <a:extLst>
              <a:ext uri="{28A0092B-C50C-407E-A947-70E740481C1C}">
                <a14:useLocalDpi xmlns:a14="http://schemas.microsoft.com/office/drawing/2010/main" val="0"/>
              </a:ext>
            </a:extLst>
          </a:blip>
          <a:srcRect/>
          <a:stretch/>
        </p:blipFill>
        <p:spPr>
          <a:xfrm>
            <a:off x="1" y="-36285"/>
            <a:ext cx="9143999" cy="6894285"/>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HelveticaNeueLT Std Lt Cn" panose="020B0406020202030204" pitchFamily="34" charset="0"/>
              </a:defRPr>
            </a:lvl1pPr>
          </a:lstStyle>
          <a:p>
            <a:fld id="{CD03EA6F-09DB-443B-B17A-76613FDF79B8}" type="datetimeFigureOut">
              <a:rPr lang="en-US" smtClean="0"/>
              <a:pPr/>
              <a:t>8/26/20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HelveticaNeueLT Std Lt Cn" panose="020B0406020202030204" pitchFamily="34" charset="0"/>
              </a:defRPr>
            </a:lvl1pPr>
          </a:lstStyle>
          <a:p>
            <a:endParaRPr lang="en-US"/>
          </a:p>
        </p:txBody>
      </p:sp>
      <p:sp>
        <p:nvSpPr>
          <p:cNvPr id="6" name="Slide Number Placeholder 5"/>
          <p:cNvSpPr>
            <a:spLocks noGrp="1"/>
          </p:cNvSpPr>
          <p:nvPr>
            <p:ph type="sldNum" sz="quarter" idx="4"/>
          </p:nvPr>
        </p:nvSpPr>
        <p:spPr>
          <a:xfrm>
            <a:off x="6457950" y="6356351"/>
            <a:ext cx="1681732" cy="365125"/>
          </a:xfrm>
          <a:prstGeom prst="rect">
            <a:avLst/>
          </a:prstGeom>
        </p:spPr>
        <p:txBody>
          <a:bodyPr vert="horz" lIns="91440" tIns="45720" rIns="91440" bIns="45720" rtlCol="0" anchor="ctr"/>
          <a:lstStyle>
            <a:lvl1pPr algn="r">
              <a:defRPr sz="1200">
                <a:solidFill>
                  <a:schemeClr val="tx1">
                    <a:tint val="75000"/>
                  </a:schemeClr>
                </a:solidFill>
                <a:latin typeface="HelveticaNeueLT Std Lt Cn" panose="020B0406020202030204" pitchFamily="34" charset="0"/>
              </a:defRPr>
            </a:lvl1pPr>
          </a:lstStyle>
          <a:p>
            <a:fld id="{E53BA949-CD2C-4590-B090-BB94B8C913C7}" type="slidenum">
              <a:rPr lang="en-US" smtClean="0"/>
              <a:pPr/>
              <a:t>‹#›</a:t>
            </a:fld>
            <a:endParaRPr lang="en-US"/>
          </a:p>
        </p:txBody>
      </p:sp>
      <p:pic>
        <p:nvPicPr>
          <p:cNvPr id="7" name="Picture 6"/>
          <p:cNvPicPr>
            <a:picLocks noChangeAspect="1"/>
          </p:cNvPicPr>
          <p:nvPr userDrawn="1"/>
        </p:nvPicPr>
        <p:blipFill rotWithShape="1">
          <a:blip r:embed="rId19" cstate="print">
            <a:extLst>
              <a:ext uri="{28A0092B-C50C-407E-A947-70E740481C1C}">
                <a14:useLocalDpi xmlns:a14="http://schemas.microsoft.com/office/drawing/2010/main" val="0"/>
              </a:ext>
            </a:extLst>
          </a:blip>
          <a:srcRect/>
          <a:stretch/>
        </p:blipFill>
        <p:spPr>
          <a:xfrm>
            <a:off x="8413205" y="6176963"/>
            <a:ext cx="604303" cy="681037"/>
          </a:xfrm>
          <a:prstGeom prst="rect">
            <a:avLst/>
          </a:prstGeom>
        </p:spPr>
      </p:pic>
    </p:spTree>
    <p:extLst>
      <p:ext uri="{BB962C8B-B14F-4D97-AF65-F5344CB8AC3E}">
        <p14:creationId xmlns:p14="http://schemas.microsoft.com/office/powerpoint/2010/main" val="3250088108"/>
      </p:ext>
    </p:extLst>
  </p:cSld>
  <p:clrMap bg1="lt1" tx1="dk1" bg2="lt2" tx2="dk2" accent1="accent1" accent2="accent2" accent3="accent3" accent4="accent4" accent5="accent5" accent6="accent6" hlink="hlink" folHlink="folHlink"/>
  <p:sldLayoutIdLst>
    <p:sldLayoutId id="2147483663" r:id="rId1"/>
    <p:sldLayoutId id="2147483704" r:id="rId2"/>
    <p:sldLayoutId id="2147483664" r:id="rId3"/>
    <p:sldLayoutId id="2147483665" r:id="rId4"/>
    <p:sldLayoutId id="2147483666" r:id="rId5"/>
    <p:sldLayoutId id="2147483667" r:id="rId6"/>
    <p:sldLayoutId id="2147483668" r:id="rId7"/>
    <p:sldLayoutId id="2147483670" r:id="rId8"/>
    <p:sldLayoutId id="2147483683" r:id="rId9"/>
    <p:sldLayoutId id="2147483712" r:id="rId10"/>
    <p:sldLayoutId id="2147483672" r:id="rId11"/>
    <p:sldLayoutId id="2147483684" r:id="rId12"/>
    <p:sldLayoutId id="2147483681" r:id="rId13"/>
    <p:sldLayoutId id="2147483705" r:id="rId14"/>
    <p:sldLayoutId id="2147483706" r:id="rId15"/>
    <p:sldLayoutId id="214748371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4000" kern="1200">
          <a:solidFill>
            <a:srgbClr val="2900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0088"/>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0088"/>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0088"/>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0088"/>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LT Std L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4737E-9F92-4F78-88B4-311046233A72}"/>
              </a:ext>
            </a:extLst>
          </p:cNvPr>
          <p:cNvSpPr>
            <a:spLocks noGrp="1"/>
          </p:cNvSpPr>
          <p:nvPr>
            <p:ph type="title"/>
          </p:nvPr>
        </p:nvSpPr>
        <p:spPr/>
        <p:txBody>
          <a:bodyPr/>
          <a:lstStyle/>
          <a:p>
            <a:r>
              <a:rPr lang="en-CA" dirty="0"/>
              <a:t>Week 2: Using online resources responsibly </a:t>
            </a:r>
          </a:p>
        </p:txBody>
      </p:sp>
      <p:sp>
        <p:nvSpPr>
          <p:cNvPr id="3" name="Text Placeholder 2">
            <a:extLst>
              <a:ext uri="{FF2B5EF4-FFF2-40B4-BE49-F238E27FC236}">
                <a16:creationId xmlns:a16="http://schemas.microsoft.com/office/drawing/2014/main" id="{C2942145-9523-4ABF-B225-3A8DD455D616}"/>
              </a:ext>
            </a:extLst>
          </p:cNvPr>
          <p:cNvSpPr>
            <a:spLocks noGrp="1"/>
          </p:cNvSpPr>
          <p:nvPr>
            <p:ph type="body" sz="quarter" idx="10"/>
          </p:nvPr>
        </p:nvSpPr>
        <p:spPr/>
        <p:txBody>
          <a:bodyPr/>
          <a:lstStyle/>
          <a:p>
            <a:r>
              <a:rPr lang="en-CA" dirty="0"/>
              <a:t>C-DELTA Training of Trainers online course</a:t>
            </a:r>
          </a:p>
          <a:p>
            <a:endParaRPr lang="en-CA" dirty="0"/>
          </a:p>
          <a:p>
            <a:endParaRPr lang="en-CA" dirty="0"/>
          </a:p>
        </p:txBody>
      </p:sp>
    </p:spTree>
    <p:extLst>
      <p:ext uri="{BB962C8B-B14F-4D97-AF65-F5344CB8AC3E}">
        <p14:creationId xmlns:p14="http://schemas.microsoft.com/office/powerpoint/2010/main" val="12167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a:extLst>
              <a:ext uri="{FF2B5EF4-FFF2-40B4-BE49-F238E27FC236}">
                <a16:creationId xmlns:a16="http://schemas.microsoft.com/office/drawing/2014/main" id="{B3C368F7-5068-5540-B9E7-721860ECF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1" y="1700808"/>
            <a:ext cx="6059007" cy="444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DD893DD3-62F6-1A40-B8F4-3821B30217ED}"/>
              </a:ext>
            </a:extLst>
          </p:cNvPr>
          <p:cNvSpPr txBox="1">
            <a:spLocks/>
          </p:cNvSpPr>
          <p:nvPr/>
        </p:nvSpPr>
        <p:spPr>
          <a:xfrm>
            <a:off x="632243" y="957088"/>
            <a:ext cx="7886700" cy="56673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pPr>
            <a:r>
              <a:rPr lang="en-US" altLang="en-US" sz="3300" dirty="0">
                <a:solidFill>
                  <a:srgbClr val="290088"/>
                </a:solidFill>
                <a:latin typeface="Calibri" pitchFamily="34" charset="0"/>
              </a:rPr>
              <a:t>Strategies for using OER as a teacher</a:t>
            </a:r>
          </a:p>
        </p:txBody>
      </p:sp>
      <p:sp>
        <p:nvSpPr>
          <p:cNvPr id="2" name="TextBox 1">
            <a:extLst>
              <a:ext uri="{FF2B5EF4-FFF2-40B4-BE49-F238E27FC236}">
                <a16:creationId xmlns:a16="http://schemas.microsoft.com/office/drawing/2014/main" id="{83DBA627-D1EB-7A49-A3E2-A4AB9F1C5CF9}"/>
              </a:ext>
            </a:extLst>
          </p:cNvPr>
          <p:cNvSpPr txBox="1"/>
          <p:nvPr/>
        </p:nvSpPr>
        <p:spPr>
          <a:xfrm>
            <a:off x="132859" y="6345633"/>
            <a:ext cx="7872806" cy="646331"/>
          </a:xfrm>
          <a:prstGeom prst="rect">
            <a:avLst/>
          </a:prstGeom>
          <a:noFill/>
        </p:spPr>
        <p:txBody>
          <a:bodyPr wrap="square" rtlCol="0">
            <a:spAutoFit/>
          </a:bodyPr>
          <a:lstStyle/>
          <a:p>
            <a:r>
              <a:rPr lang="en-US" altLang="en-US" dirty="0"/>
              <a:t>http://</a:t>
            </a:r>
            <a:r>
              <a:rPr lang="en-US" altLang="en-US" dirty="0" err="1"/>
              <a:t>libguides.unisa.ac.za</a:t>
            </a:r>
            <a:r>
              <a:rPr lang="en-US" altLang="en-US" dirty="0"/>
              <a:t>/</a:t>
            </a:r>
            <a:r>
              <a:rPr lang="en-US" altLang="en-US" dirty="0" err="1"/>
              <a:t>c.php?g</a:t>
            </a:r>
            <a:r>
              <a:rPr lang="en-US" altLang="en-US" dirty="0"/>
              <a:t>=507617&amp;p=3473382</a:t>
            </a:r>
          </a:p>
          <a:p>
            <a:endParaRPr lang="en-US" dirty="0"/>
          </a:p>
        </p:txBody>
      </p:sp>
    </p:spTree>
    <p:extLst>
      <p:ext uri="{BB962C8B-B14F-4D97-AF65-F5344CB8AC3E}">
        <p14:creationId xmlns:p14="http://schemas.microsoft.com/office/powerpoint/2010/main" val="369397914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1F8A9D-A5D9-8845-8D4A-957BE25F8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5703"/>
            <a:ext cx="9144000" cy="4306594"/>
          </a:xfrm>
          <a:prstGeom prst="rect">
            <a:avLst/>
          </a:prstGeom>
        </p:spPr>
      </p:pic>
    </p:spTree>
    <p:extLst>
      <p:ext uri="{BB962C8B-B14F-4D97-AF65-F5344CB8AC3E}">
        <p14:creationId xmlns:p14="http://schemas.microsoft.com/office/powerpoint/2010/main" val="305734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948944-6979-7C41-B8A2-3219E8F757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88440"/>
            <a:ext cx="9144000" cy="2389387"/>
          </a:xfrm>
          <a:prstGeom prst="rect">
            <a:avLst/>
          </a:prstGeom>
        </p:spPr>
      </p:pic>
      <p:pic>
        <p:nvPicPr>
          <p:cNvPr id="7" name="Picture 6">
            <a:extLst>
              <a:ext uri="{FF2B5EF4-FFF2-40B4-BE49-F238E27FC236}">
                <a16:creationId xmlns:a16="http://schemas.microsoft.com/office/drawing/2014/main" id="{819F09A1-3A05-574B-A209-DFDA29E24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3936854"/>
          </a:xfrm>
          <a:prstGeom prst="rect">
            <a:avLst/>
          </a:prstGeom>
        </p:spPr>
      </p:pic>
    </p:spTree>
    <p:extLst>
      <p:ext uri="{BB962C8B-B14F-4D97-AF65-F5344CB8AC3E}">
        <p14:creationId xmlns:p14="http://schemas.microsoft.com/office/powerpoint/2010/main" val="224078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CBE10C-DFE2-1547-AE24-921127D5B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3363"/>
            <a:ext cx="9144000" cy="4659429"/>
          </a:xfrm>
          <a:prstGeom prst="rect">
            <a:avLst/>
          </a:prstGeom>
        </p:spPr>
      </p:pic>
    </p:spTree>
    <p:extLst>
      <p:ext uri="{BB962C8B-B14F-4D97-AF65-F5344CB8AC3E}">
        <p14:creationId xmlns:p14="http://schemas.microsoft.com/office/powerpoint/2010/main" val="210254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13FFEB-20FA-4046-9736-9FE58F006E71}"/>
              </a:ext>
            </a:extLst>
          </p:cNvPr>
          <p:cNvPicPr>
            <a:picLocks noChangeAspect="1"/>
          </p:cNvPicPr>
          <p:nvPr/>
        </p:nvPicPr>
        <p:blipFill rotWithShape="1">
          <a:blip r:embed="rId3"/>
          <a:srcRect b="57639"/>
          <a:stretch/>
        </p:blipFill>
        <p:spPr>
          <a:xfrm>
            <a:off x="0" y="1072400"/>
            <a:ext cx="9144000" cy="1996561"/>
          </a:xfrm>
          <a:prstGeom prst="rect">
            <a:avLst/>
          </a:prstGeom>
        </p:spPr>
      </p:pic>
      <p:pic>
        <p:nvPicPr>
          <p:cNvPr id="5" name="Picture 4">
            <a:extLst>
              <a:ext uri="{FF2B5EF4-FFF2-40B4-BE49-F238E27FC236}">
                <a16:creationId xmlns:a16="http://schemas.microsoft.com/office/drawing/2014/main" id="{83C5BCEB-75A1-624B-A2B2-57540BA90E88}"/>
              </a:ext>
            </a:extLst>
          </p:cNvPr>
          <p:cNvPicPr>
            <a:picLocks noChangeAspect="1"/>
          </p:cNvPicPr>
          <p:nvPr/>
        </p:nvPicPr>
        <p:blipFill>
          <a:blip r:embed="rId4"/>
          <a:stretch>
            <a:fillRect/>
          </a:stretch>
        </p:blipFill>
        <p:spPr>
          <a:xfrm>
            <a:off x="33359" y="2204864"/>
            <a:ext cx="7754269" cy="4017824"/>
          </a:xfrm>
          <a:prstGeom prst="rect">
            <a:avLst/>
          </a:prstGeom>
        </p:spPr>
      </p:pic>
      <p:sp>
        <p:nvSpPr>
          <p:cNvPr id="6" name="TextBox 5">
            <a:extLst>
              <a:ext uri="{FF2B5EF4-FFF2-40B4-BE49-F238E27FC236}">
                <a16:creationId xmlns:a16="http://schemas.microsoft.com/office/drawing/2014/main" id="{D3426625-B85F-594E-A7E5-929FD64EFC23}"/>
              </a:ext>
            </a:extLst>
          </p:cNvPr>
          <p:cNvSpPr txBox="1"/>
          <p:nvPr/>
        </p:nvSpPr>
        <p:spPr>
          <a:xfrm>
            <a:off x="223529" y="6222688"/>
            <a:ext cx="5328592" cy="369332"/>
          </a:xfrm>
          <a:prstGeom prst="rect">
            <a:avLst/>
          </a:prstGeom>
          <a:noFill/>
        </p:spPr>
        <p:txBody>
          <a:bodyPr wrap="square" rtlCol="0">
            <a:spAutoFit/>
          </a:bodyPr>
          <a:lstStyle/>
          <a:p>
            <a:r>
              <a:rPr lang="en-US" dirty="0"/>
              <a:t>https://</a:t>
            </a:r>
            <a:r>
              <a:rPr lang="en-US" dirty="0" err="1"/>
              <a:t>network.creativecommons.org</a:t>
            </a:r>
            <a:r>
              <a:rPr lang="en-US" dirty="0"/>
              <a:t>/</a:t>
            </a:r>
          </a:p>
        </p:txBody>
      </p:sp>
    </p:spTree>
    <p:extLst>
      <p:ext uri="{BB962C8B-B14F-4D97-AF65-F5344CB8AC3E}">
        <p14:creationId xmlns:p14="http://schemas.microsoft.com/office/powerpoint/2010/main" val="265362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4AD1A-4F30-4607-8C3E-6A3112510108}"/>
              </a:ext>
            </a:extLst>
          </p:cNvPr>
          <p:cNvSpPr>
            <a:spLocks noGrp="1"/>
          </p:cNvSpPr>
          <p:nvPr>
            <p:ph type="title"/>
          </p:nvPr>
        </p:nvSpPr>
        <p:spPr/>
        <p:txBody>
          <a:bodyPr/>
          <a:lstStyle/>
          <a:p>
            <a:r>
              <a:rPr lang="en-US" dirty="0"/>
              <a:t>Thank You </a:t>
            </a:r>
            <a:endParaRPr lang="en-CA" dirty="0"/>
          </a:p>
        </p:txBody>
      </p:sp>
      <p:sp>
        <p:nvSpPr>
          <p:cNvPr id="4" name="TextBox 3">
            <a:extLst>
              <a:ext uri="{FF2B5EF4-FFF2-40B4-BE49-F238E27FC236}">
                <a16:creationId xmlns:a16="http://schemas.microsoft.com/office/drawing/2014/main" id="{79D2E097-7B3F-4101-ACBA-6F5C15E8C58A}"/>
              </a:ext>
            </a:extLst>
          </p:cNvPr>
          <p:cNvSpPr txBox="1"/>
          <p:nvPr/>
        </p:nvSpPr>
        <p:spPr>
          <a:xfrm>
            <a:off x="0" y="5666263"/>
            <a:ext cx="9144000" cy="1200329"/>
          </a:xfrm>
          <a:prstGeom prst="rect">
            <a:avLst/>
          </a:prstGeom>
          <a:noFill/>
        </p:spPr>
        <p:txBody>
          <a:bodyPr wrap="square" rtlCol="0">
            <a:spAutoFit/>
          </a:bodyPr>
          <a:lstStyle/>
          <a:p>
            <a:pPr algn="ctr"/>
            <a:r>
              <a:rPr lang="en-CA" dirty="0">
                <a:solidFill>
                  <a:schemeClr val="bg1"/>
                </a:solidFill>
              </a:rPr>
              <a:t>© Commonwealth of Learning, 2020. Available in Creative Commons Attribution-</a:t>
            </a:r>
            <a:r>
              <a:rPr lang="en-CA" dirty="0" err="1">
                <a:solidFill>
                  <a:schemeClr val="bg1"/>
                </a:solidFill>
              </a:rPr>
              <a:t>ShareAlike</a:t>
            </a:r>
            <a:r>
              <a:rPr lang="en-CA" dirty="0">
                <a:solidFill>
                  <a:schemeClr val="bg1"/>
                </a:solidFill>
              </a:rPr>
              <a:t> 4.0 International license to copy, remix and redistribute with attribution to the original source (copyright holder), and the derivative is also shared with similar license.</a:t>
            </a:r>
          </a:p>
          <a:p>
            <a:endParaRPr lang="en-CA" dirty="0"/>
          </a:p>
        </p:txBody>
      </p:sp>
      <p:pic>
        <p:nvPicPr>
          <p:cNvPr id="6" name="Picture 5">
            <a:extLst>
              <a:ext uri="{FF2B5EF4-FFF2-40B4-BE49-F238E27FC236}">
                <a16:creationId xmlns:a16="http://schemas.microsoft.com/office/drawing/2014/main" id="{498DFB93-1B82-4EB1-A0F4-CDBB9292CA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8770" y="5200022"/>
            <a:ext cx="1095469" cy="429442"/>
          </a:xfrm>
          <a:prstGeom prst="rect">
            <a:avLst/>
          </a:prstGeom>
        </p:spPr>
      </p:pic>
    </p:spTree>
    <p:extLst>
      <p:ext uri="{BB962C8B-B14F-4D97-AF65-F5344CB8AC3E}">
        <p14:creationId xmlns:p14="http://schemas.microsoft.com/office/powerpoint/2010/main" val="340642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290088"/>
                </a:solidFill>
              </a:rPr>
              <a:t>Learning Outcomes </a:t>
            </a:r>
          </a:p>
        </p:txBody>
      </p:sp>
      <p:sp>
        <p:nvSpPr>
          <p:cNvPr id="3" name="Text Placeholder 2"/>
          <p:cNvSpPr>
            <a:spLocks noGrp="1"/>
          </p:cNvSpPr>
          <p:nvPr>
            <p:ph type="body" idx="1"/>
          </p:nvPr>
        </p:nvSpPr>
        <p:spPr/>
        <p:txBody>
          <a:bodyPr/>
          <a:lstStyle/>
          <a:p>
            <a:r>
              <a:rPr lang="en-ZA" dirty="0"/>
              <a:t>understand permissible use of online resources </a:t>
            </a:r>
            <a:r>
              <a:rPr lang="en-NZ" dirty="0">
                <a:sym typeface="Arial"/>
              </a:rPr>
              <a:t>and use them responsibly</a:t>
            </a:r>
          </a:p>
          <a:p>
            <a:r>
              <a:rPr lang="en-NZ" dirty="0">
                <a:sym typeface="Arial"/>
              </a:rPr>
              <a:t>understand the benefits and challenges of using open education resources </a:t>
            </a:r>
            <a:br>
              <a:rPr lang="en-NZ" dirty="0">
                <a:solidFill>
                  <a:srgbClr val="000000"/>
                </a:solidFill>
                <a:latin typeface="Arial"/>
                <a:ea typeface="Arial"/>
                <a:cs typeface="Arial"/>
                <a:sym typeface="Arial"/>
              </a:rPr>
            </a:br>
            <a:endParaRPr lang="en-NZ" dirty="0">
              <a:solidFill>
                <a:srgbClr val="000000"/>
              </a:solidFill>
              <a:latin typeface="Arial"/>
              <a:ea typeface="Arial"/>
              <a:cs typeface="Arial"/>
              <a:sym typeface="Arial"/>
            </a:endParaRPr>
          </a:p>
          <a:p>
            <a:endParaRPr lang="en-ZA" dirty="0"/>
          </a:p>
          <a:p>
            <a:endParaRPr lang="en-ZA" dirty="0"/>
          </a:p>
        </p:txBody>
      </p:sp>
    </p:spTree>
    <p:extLst>
      <p:ext uri="{BB962C8B-B14F-4D97-AF65-F5344CB8AC3E}">
        <p14:creationId xmlns:p14="http://schemas.microsoft.com/office/powerpoint/2010/main" val="387503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976" y="321357"/>
            <a:ext cx="5664918" cy="994172"/>
          </a:xfrm>
        </p:spPr>
        <p:txBody>
          <a:bodyPr>
            <a:normAutofit fontScale="90000"/>
          </a:bodyPr>
          <a:lstStyle/>
          <a:p>
            <a:r>
              <a:rPr lang="en-ZA" dirty="0" err="1">
                <a:solidFill>
                  <a:srgbClr val="290088"/>
                </a:solidFill>
              </a:rPr>
              <a:t>Paywalls</a:t>
            </a:r>
            <a:r>
              <a:rPr lang="en-ZA" dirty="0">
                <a:solidFill>
                  <a:srgbClr val="290088"/>
                </a:solidFill>
              </a:rPr>
              <a:t>, Copyright and OERs</a:t>
            </a:r>
          </a:p>
        </p:txBody>
      </p:sp>
      <p:pic>
        <p:nvPicPr>
          <p:cNvPr id="6" name="Picture 5">
            <a:extLst>
              <a:ext uri="{FF2B5EF4-FFF2-40B4-BE49-F238E27FC236}">
                <a16:creationId xmlns:a16="http://schemas.microsoft.com/office/drawing/2014/main" id="{D5FD5230-3241-BD4D-A790-384233D0A988}"/>
              </a:ext>
            </a:extLst>
          </p:cNvPr>
          <p:cNvPicPr>
            <a:picLocks noChangeAspect="1"/>
          </p:cNvPicPr>
          <p:nvPr/>
        </p:nvPicPr>
        <p:blipFill rotWithShape="1">
          <a:blip r:embed="rId3"/>
          <a:srcRect l="2295" r="4389" b="65390"/>
          <a:stretch/>
        </p:blipFill>
        <p:spPr>
          <a:xfrm>
            <a:off x="2386820" y="4575294"/>
            <a:ext cx="4540674" cy="1307723"/>
          </a:xfrm>
          <a:prstGeom prst="rect">
            <a:avLst/>
          </a:prstGeom>
        </p:spPr>
      </p:pic>
      <p:sp>
        <p:nvSpPr>
          <p:cNvPr id="8" name="TextBox 7">
            <a:extLst>
              <a:ext uri="{FF2B5EF4-FFF2-40B4-BE49-F238E27FC236}">
                <a16:creationId xmlns:a16="http://schemas.microsoft.com/office/drawing/2014/main" id="{4F8CE6F2-AB3C-2640-8DC4-FF0279E5DAF8}"/>
              </a:ext>
            </a:extLst>
          </p:cNvPr>
          <p:cNvSpPr txBox="1"/>
          <p:nvPr/>
        </p:nvSpPr>
        <p:spPr>
          <a:xfrm>
            <a:off x="0" y="6302057"/>
            <a:ext cx="7221894" cy="707886"/>
          </a:xfrm>
          <a:prstGeom prst="rect">
            <a:avLst/>
          </a:prstGeom>
          <a:noFill/>
        </p:spPr>
        <p:txBody>
          <a:bodyPr wrap="square" rtlCol="0">
            <a:spAutoFit/>
          </a:bodyPr>
          <a:lstStyle/>
          <a:p>
            <a:r>
              <a:rPr lang="en-US" sz="1000" dirty="0"/>
              <a:t>https://commons.wikimedia.org/wiki/File:Paywall_Logo_RBG_JPG_2.jpg</a:t>
            </a:r>
          </a:p>
          <a:p>
            <a:r>
              <a:rPr lang="en-US" sz="1000" dirty="0"/>
              <a:t>https://commons.wikimedia.org/wiki/File:Global_Open_Educational_Resources_Logo.svg</a:t>
            </a:r>
          </a:p>
          <a:p>
            <a:r>
              <a:rPr lang="en-US" sz="1000" dirty="0"/>
              <a:t>https://</a:t>
            </a:r>
            <a:r>
              <a:rPr lang="en-US" sz="1000" dirty="0" err="1"/>
              <a:t>picpedia.org</a:t>
            </a:r>
            <a:r>
              <a:rPr lang="en-US" sz="1000" dirty="0"/>
              <a:t>/handwriting/c/</a:t>
            </a:r>
            <a:r>
              <a:rPr lang="en-US" sz="1000" dirty="0" err="1"/>
              <a:t>copyright.html</a:t>
            </a:r>
            <a:endParaRPr lang="en-US" sz="1000" dirty="0"/>
          </a:p>
          <a:p>
            <a:endParaRPr lang="en-US" sz="1000" dirty="0"/>
          </a:p>
        </p:txBody>
      </p:sp>
      <p:pic>
        <p:nvPicPr>
          <p:cNvPr id="1026" name="Picture 2" descr="File:Global Open Educational Resources Logo.svg">
            <a:extLst>
              <a:ext uri="{FF2B5EF4-FFF2-40B4-BE49-F238E27FC236}">
                <a16:creationId xmlns:a16="http://schemas.microsoft.com/office/drawing/2014/main" id="{1DBF3464-D3BC-D440-A6E5-7C1F0CA1B2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435" y="1504826"/>
            <a:ext cx="4534678" cy="30270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picpedia.org/handwriting/images/copyright.jpg">
            <a:extLst>
              <a:ext uri="{FF2B5EF4-FFF2-40B4-BE49-F238E27FC236}">
                <a16:creationId xmlns:a16="http://schemas.microsoft.com/office/drawing/2014/main" id="{A0B0D5CE-61D8-1E46-BFB5-0CDA42C40F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75" y="1504826"/>
            <a:ext cx="4422710" cy="29500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hoseknowledge.org/wp-content/uploads/2018/02/creative_commons.png">
            <a:extLst>
              <a:ext uri="{FF2B5EF4-FFF2-40B4-BE49-F238E27FC236}">
                <a16:creationId xmlns:a16="http://schemas.microsoft.com/office/drawing/2014/main" id="{A21B0AEC-73D8-8B43-8932-3A6E80B07D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1894" y="6302057"/>
            <a:ext cx="1063284" cy="37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74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u="sng" dirty="0" err="1">
                <a:solidFill>
                  <a:srgbClr val="290088"/>
                </a:solidFill>
              </a:rPr>
              <a:t>Paywalls</a:t>
            </a:r>
            <a:r>
              <a:rPr lang="en-ZA" dirty="0">
                <a:solidFill>
                  <a:srgbClr val="290088"/>
                </a:solidFill>
              </a:rPr>
              <a:t>, Copyright and OERs</a:t>
            </a:r>
          </a:p>
        </p:txBody>
      </p:sp>
      <p:pic>
        <p:nvPicPr>
          <p:cNvPr id="5" name="Picture 4">
            <a:extLst>
              <a:ext uri="{FF2B5EF4-FFF2-40B4-BE49-F238E27FC236}">
                <a16:creationId xmlns:a16="http://schemas.microsoft.com/office/drawing/2014/main" id="{C47C5CC6-0D12-9946-8727-9D6FF4C9F709}"/>
              </a:ext>
            </a:extLst>
          </p:cNvPr>
          <p:cNvPicPr>
            <a:picLocks noChangeAspect="1"/>
          </p:cNvPicPr>
          <p:nvPr/>
        </p:nvPicPr>
        <p:blipFill>
          <a:blip r:embed="rId3"/>
          <a:stretch>
            <a:fillRect/>
          </a:stretch>
        </p:blipFill>
        <p:spPr>
          <a:xfrm>
            <a:off x="33786" y="2125266"/>
            <a:ext cx="5309291" cy="3723878"/>
          </a:xfrm>
          <a:prstGeom prst="rect">
            <a:avLst/>
          </a:prstGeom>
        </p:spPr>
      </p:pic>
      <p:pic>
        <p:nvPicPr>
          <p:cNvPr id="7" name="Picture 6">
            <a:extLst>
              <a:ext uri="{FF2B5EF4-FFF2-40B4-BE49-F238E27FC236}">
                <a16:creationId xmlns:a16="http://schemas.microsoft.com/office/drawing/2014/main" id="{4C026E0B-342E-FA47-9E54-BD0A4406D4CD}"/>
              </a:ext>
            </a:extLst>
          </p:cNvPr>
          <p:cNvPicPr>
            <a:picLocks noChangeAspect="1"/>
          </p:cNvPicPr>
          <p:nvPr/>
        </p:nvPicPr>
        <p:blipFill>
          <a:blip r:embed="rId4"/>
          <a:stretch>
            <a:fillRect/>
          </a:stretch>
        </p:blipFill>
        <p:spPr>
          <a:xfrm>
            <a:off x="4593491" y="2454905"/>
            <a:ext cx="3776623" cy="3075806"/>
          </a:xfrm>
          <a:prstGeom prst="rect">
            <a:avLst/>
          </a:prstGeom>
        </p:spPr>
      </p:pic>
    </p:spTree>
    <p:extLst>
      <p:ext uri="{BB962C8B-B14F-4D97-AF65-F5344CB8AC3E}">
        <p14:creationId xmlns:p14="http://schemas.microsoft.com/office/powerpoint/2010/main" val="383884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a:solidFill>
                  <a:srgbClr val="290088"/>
                </a:solidFill>
              </a:rPr>
              <a:t>Paywalls</a:t>
            </a:r>
            <a:r>
              <a:rPr lang="en-ZA" dirty="0">
                <a:solidFill>
                  <a:srgbClr val="290088"/>
                </a:solidFill>
              </a:rPr>
              <a:t>, </a:t>
            </a:r>
            <a:r>
              <a:rPr lang="en-ZA" u="sng" dirty="0">
                <a:solidFill>
                  <a:srgbClr val="290088"/>
                </a:solidFill>
              </a:rPr>
              <a:t>Copyright</a:t>
            </a:r>
            <a:r>
              <a:rPr lang="en-ZA" dirty="0">
                <a:solidFill>
                  <a:srgbClr val="290088"/>
                </a:solidFill>
              </a:rPr>
              <a:t> and OERs</a:t>
            </a:r>
          </a:p>
        </p:txBody>
      </p:sp>
      <p:sp>
        <p:nvSpPr>
          <p:cNvPr id="4" name="Rectangle 3">
            <a:extLst>
              <a:ext uri="{FF2B5EF4-FFF2-40B4-BE49-F238E27FC236}">
                <a16:creationId xmlns:a16="http://schemas.microsoft.com/office/drawing/2014/main" id="{6EBC3920-A87A-0B4A-B463-05C7B35E75F1}"/>
              </a:ext>
            </a:extLst>
          </p:cNvPr>
          <p:cNvSpPr/>
          <p:nvPr/>
        </p:nvSpPr>
        <p:spPr>
          <a:xfrm>
            <a:off x="0" y="6211669"/>
            <a:ext cx="8164286" cy="400110"/>
          </a:xfrm>
          <a:prstGeom prst="rect">
            <a:avLst/>
          </a:prstGeom>
        </p:spPr>
        <p:txBody>
          <a:bodyPr wrap="square">
            <a:spAutoFit/>
          </a:bodyPr>
          <a:lstStyle/>
          <a:p>
            <a:r>
              <a:rPr lang="en-US" sz="1000" dirty="0"/>
              <a:t>https://</a:t>
            </a:r>
            <a:r>
              <a:rPr lang="en-US" sz="1000" dirty="0" err="1"/>
              <a:t>www.needpix.com</a:t>
            </a:r>
            <a:r>
              <a:rPr lang="en-US" sz="1000" dirty="0"/>
              <a:t>/photo/download/486953/internet-copyright-protection-usage-rights-attorney-insurance-free-pictures-free-photos-free-images</a:t>
            </a:r>
          </a:p>
        </p:txBody>
      </p:sp>
      <p:pic>
        <p:nvPicPr>
          <p:cNvPr id="2050" name="Picture 2" descr="internet copyright protection free photo">
            <a:extLst>
              <a:ext uri="{FF2B5EF4-FFF2-40B4-BE49-F238E27FC236}">
                <a16:creationId xmlns:a16="http://schemas.microsoft.com/office/drawing/2014/main" id="{409BD8B4-CB91-5B40-816B-B279132ED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077" y="1436915"/>
            <a:ext cx="4599992" cy="45999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whoseknowledge.org/wp-content/uploads/2018/02/creative_commons.png">
            <a:extLst>
              <a:ext uri="{FF2B5EF4-FFF2-40B4-BE49-F238E27FC236}">
                <a16:creationId xmlns:a16="http://schemas.microsoft.com/office/drawing/2014/main" id="{B1AD33F5-0587-B74D-8589-3A4380CF89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002" y="6507801"/>
            <a:ext cx="1063284" cy="37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42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a:solidFill>
                  <a:srgbClr val="290088"/>
                </a:solidFill>
              </a:rPr>
              <a:t>Paywalls</a:t>
            </a:r>
            <a:r>
              <a:rPr lang="en-ZA" dirty="0">
                <a:solidFill>
                  <a:srgbClr val="290088"/>
                </a:solidFill>
              </a:rPr>
              <a:t>, Copyright and </a:t>
            </a:r>
            <a:r>
              <a:rPr lang="en-ZA" u="sng" dirty="0">
                <a:solidFill>
                  <a:srgbClr val="290088"/>
                </a:solidFill>
              </a:rPr>
              <a:t>OER</a:t>
            </a:r>
            <a:r>
              <a:rPr lang="en-ZA" dirty="0">
                <a:solidFill>
                  <a:srgbClr val="290088"/>
                </a:solidFill>
              </a:rPr>
              <a:t>s</a:t>
            </a:r>
          </a:p>
        </p:txBody>
      </p:sp>
      <p:pic>
        <p:nvPicPr>
          <p:cNvPr id="4" name="Picture 2" descr="http://s3.amazonaws.com/libapps/accounts/16040/images/OER_quickguide.JPG">
            <a:extLst>
              <a:ext uri="{FF2B5EF4-FFF2-40B4-BE49-F238E27FC236}">
                <a16:creationId xmlns:a16="http://schemas.microsoft.com/office/drawing/2014/main" id="{E13A083F-EFB2-FF43-B944-D9A7E7317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125" y="1690689"/>
            <a:ext cx="5041750" cy="385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E738B39-2BC7-7E45-8045-76033AADA9EB}"/>
              </a:ext>
            </a:extLst>
          </p:cNvPr>
          <p:cNvSpPr txBox="1"/>
          <p:nvPr/>
        </p:nvSpPr>
        <p:spPr>
          <a:xfrm>
            <a:off x="172602" y="6259136"/>
            <a:ext cx="5696137" cy="646331"/>
          </a:xfrm>
          <a:prstGeom prst="rect">
            <a:avLst/>
          </a:prstGeom>
          <a:noFill/>
        </p:spPr>
        <p:txBody>
          <a:bodyPr wrap="square" rtlCol="0">
            <a:spAutoFit/>
          </a:bodyPr>
          <a:lstStyle/>
          <a:p>
            <a:r>
              <a:rPr lang="en-NZ" altLang="en-US" dirty="0"/>
              <a:t>http://</a:t>
            </a:r>
            <a:r>
              <a:rPr lang="en-NZ" altLang="en-US" dirty="0" err="1"/>
              <a:t>research.library.gsu.edu</a:t>
            </a:r>
            <a:r>
              <a:rPr lang="en-NZ" altLang="en-US" dirty="0"/>
              <a:t>/</a:t>
            </a:r>
            <a:r>
              <a:rPr lang="en-NZ" altLang="en-US" dirty="0" err="1"/>
              <a:t>openeducation</a:t>
            </a:r>
            <a:r>
              <a:rPr lang="en-NZ" altLang="en-US" dirty="0"/>
              <a:t> </a:t>
            </a:r>
          </a:p>
          <a:p>
            <a:endParaRPr lang="en-US" dirty="0"/>
          </a:p>
        </p:txBody>
      </p:sp>
      <p:pic>
        <p:nvPicPr>
          <p:cNvPr id="5" name="Picture 2" descr="https://whoseknowledge.org/wp-content/uploads/2018/02/creative_commons.png">
            <a:extLst>
              <a:ext uri="{FF2B5EF4-FFF2-40B4-BE49-F238E27FC236}">
                <a16:creationId xmlns:a16="http://schemas.microsoft.com/office/drawing/2014/main" id="{D00605CB-CB59-D446-BC8C-1D37DEC8C9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875" y="6361773"/>
            <a:ext cx="1063284" cy="37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8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32A4D7-C889-694B-A821-7F2B4D8013FB}"/>
              </a:ext>
            </a:extLst>
          </p:cNvPr>
          <p:cNvSpPr txBox="1"/>
          <p:nvPr/>
        </p:nvSpPr>
        <p:spPr>
          <a:xfrm>
            <a:off x="0" y="6488668"/>
            <a:ext cx="4355976" cy="369332"/>
          </a:xfrm>
          <a:prstGeom prst="rect">
            <a:avLst/>
          </a:prstGeom>
          <a:noFill/>
        </p:spPr>
        <p:txBody>
          <a:bodyPr wrap="square" rtlCol="0">
            <a:spAutoFit/>
          </a:bodyPr>
          <a:lstStyle/>
          <a:p>
            <a:pPr>
              <a:spcBef>
                <a:spcPct val="0"/>
              </a:spcBef>
            </a:pPr>
            <a:r>
              <a:rPr lang="en-US" altLang="en-US" dirty="0"/>
              <a:t>https://</a:t>
            </a:r>
            <a:r>
              <a:rPr lang="en-US" altLang="en-US" dirty="0" err="1"/>
              <a:t>library.fmcc.edu</a:t>
            </a:r>
            <a:r>
              <a:rPr lang="en-US" altLang="en-US" dirty="0"/>
              <a:t>/</a:t>
            </a:r>
            <a:r>
              <a:rPr lang="en-US" altLang="en-US" dirty="0" err="1"/>
              <a:t>oer</a:t>
            </a:r>
            <a:endParaRPr lang="en-US" altLang="en-US" dirty="0"/>
          </a:p>
        </p:txBody>
      </p:sp>
      <p:pic>
        <p:nvPicPr>
          <p:cNvPr id="3074" name="Picture 2" descr="The 5R Permissions of OER">
            <a:extLst>
              <a:ext uri="{FF2B5EF4-FFF2-40B4-BE49-F238E27FC236}">
                <a16:creationId xmlns:a16="http://schemas.microsoft.com/office/drawing/2014/main" id="{200263CC-AD94-C44D-B437-446036BBF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350" y="335902"/>
            <a:ext cx="7203233" cy="54024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hoseknowledge.org/wp-content/uploads/2018/02/creative_commons.png">
            <a:extLst>
              <a:ext uri="{FF2B5EF4-FFF2-40B4-BE49-F238E27FC236}">
                <a16:creationId xmlns:a16="http://schemas.microsoft.com/office/drawing/2014/main" id="{6FAA673B-D18D-0C48-B7A2-4C4DF1E4EE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875" y="6361773"/>
            <a:ext cx="1063284" cy="37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07008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8" descr="Weight Scale, Equal-Arm Balance, Scale, Law, Vector">
            <a:extLst>
              <a:ext uri="{FF2B5EF4-FFF2-40B4-BE49-F238E27FC236}">
                <a16:creationId xmlns:a16="http://schemas.microsoft.com/office/drawing/2014/main" id="{18C0E66C-5DAB-9043-9C7A-828428AD8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168" y="1269847"/>
            <a:ext cx="4720850" cy="4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Box 5">
            <a:extLst>
              <a:ext uri="{FF2B5EF4-FFF2-40B4-BE49-F238E27FC236}">
                <a16:creationId xmlns:a16="http://schemas.microsoft.com/office/drawing/2014/main" id="{02EEA075-E8E7-5143-8F3D-C5508C93054C}"/>
              </a:ext>
            </a:extLst>
          </p:cNvPr>
          <p:cNvSpPr txBox="1">
            <a:spLocks noChangeArrowheads="1"/>
          </p:cNvSpPr>
          <p:nvPr/>
        </p:nvSpPr>
        <p:spPr bwMode="auto">
          <a:xfrm>
            <a:off x="2961962" y="3370974"/>
            <a:ext cx="109299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a:t>
            </a:r>
          </a:p>
        </p:txBody>
      </p:sp>
      <p:sp>
        <p:nvSpPr>
          <p:cNvPr id="18435" name="TextBox 6">
            <a:extLst>
              <a:ext uri="{FF2B5EF4-FFF2-40B4-BE49-F238E27FC236}">
                <a16:creationId xmlns:a16="http://schemas.microsoft.com/office/drawing/2014/main" id="{D64C09EE-91AF-5F42-BB73-DE8F73949572}"/>
              </a:ext>
            </a:extLst>
          </p:cNvPr>
          <p:cNvSpPr txBox="1">
            <a:spLocks noChangeArrowheads="1"/>
          </p:cNvSpPr>
          <p:nvPr/>
        </p:nvSpPr>
        <p:spPr bwMode="auto">
          <a:xfrm>
            <a:off x="5630157" y="3116380"/>
            <a:ext cx="109299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_</a:t>
            </a:r>
          </a:p>
        </p:txBody>
      </p:sp>
      <p:sp>
        <p:nvSpPr>
          <p:cNvPr id="18436" name="TextBox 4">
            <a:extLst>
              <a:ext uri="{FF2B5EF4-FFF2-40B4-BE49-F238E27FC236}">
                <a16:creationId xmlns:a16="http://schemas.microsoft.com/office/drawing/2014/main" id="{5FA4AC3E-963F-7F41-A3B1-7AC86A02569E}"/>
              </a:ext>
            </a:extLst>
          </p:cNvPr>
          <p:cNvSpPr txBox="1">
            <a:spLocks noChangeArrowheads="1"/>
          </p:cNvSpPr>
          <p:nvPr/>
        </p:nvSpPr>
        <p:spPr bwMode="auto">
          <a:xfrm>
            <a:off x="152399" y="2216811"/>
            <a:ext cx="227409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dirty="0">
                <a:solidFill>
                  <a:srgbClr val="290088"/>
                </a:solidFill>
              </a:rPr>
              <a:t>Accessibility</a:t>
            </a:r>
          </a:p>
          <a:p>
            <a:pPr eaLnBrk="1" hangingPunct="1">
              <a:buFont typeface="Arial" panose="020B0604020202020204" pitchFamily="34" charset="0"/>
              <a:buChar char="•"/>
            </a:pPr>
            <a:r>
              <a:rPr lang="en-US" altLang="en-US" dirty="0">
                <a:solidFill>
                  <a:srgbClr val="290088"/>
                </a:solidFill>
              </a:rPr>
              <a:t>Low cost</a:t>
            </a:r>
          </a:p>
          <a:p>
            <a:pPr eaLnBrk="1" hangingPunct="1">
              <a:buFont typeface="Arial" panose="020B0604020202020204" pitchFamily="34" charset="0"/>
              <a:buChar char="•"/>
            </a:pPr>
            <a:r>
              <a:rPr lang="en-US" altLang="en-US" dirty="0">
                <a:solidFill>
                  <a:srgbClr val="290088"/>
                </a:solidFill>
              </a:rPr>
              <a:t>Easy to use f2f and online</a:t>
            </a:r>
          </a:p>
          <a:p>
            <a:pPr eaLnBrk="1" hangingPunct="1">
              <a:buFont typeface="Arial" panose="020B0604020202020204" pitchFamily="34" charset="0"/>
              <a:buChar char="•"/>
            </a:pPr>
            <a:r>
              <a:rPr lang="en-US" altLang="en-US" dirty="0">
                <a:solidFill>
                  <a:srgbClr val="290088"/>
                </a:solidFill>
              </a:rPr>
              <a:t>Lots of materials out there</a:t>
            </a:r>
          </a:p>
          <a:p>
            <a:pPr eaLnBrk="1" hangingPunct="1">
              <a:buFont typeface="Arial" panose="020B0604020202020204" pitchFamily="34" charset="0"/>
              <a:buChar char="•"/>
            </a:pPr>
            <a:r>
              <a:rPr lang="en-US" altLang="en-US" dirty="0">
                <a:solidFill>
                  <a:srgbClr val="290088"/>
                </a:solidFill>
              </a:rPr>
              <a:t>Don’t reinvent the wheel</a:t>
            </a:r>
          </a:p>
        </p:txBody>
      </p:sp>
      <p:sp>
        <p:nvSpPr>
          <p:cNvPr id="18437" name="TextBox 8">
            <a:extLst>
              <a:ext uri="{FF2B5EF4-FFF2-40B4-BE49-F238E27FC236}">
                <a16:creationId xmlns:a16="http://schemas.microsoft.com/office/drawing/2014/main" id="{1388E55B-5203-BB41-8193-BF3595412EC0}"/>
              </a:ext>
            </a:extLst>
          </p:cNvPr>
          <p:cNvSpPr txBox="1">
            <a:spLocks noChangeArrowheads="1"/>
          </p:cNvSpPr>
          <p:nvPr/>
        </p:nvSpPr>
        <p:spPr bwMode="auto">
          <a:xfrm>
            <a:off x="6724692" y="2249622"/>
            <a:ext cx="227409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dirty="0">
                <a:solidFill>
                  <a:srgbClr val="290088"/>
                </a:solidFill>
              </a:rPr>
              <a:t>Specialize</a:t>
            </a:r>
          </a:p>
          <a:p>
            <a:pPr eaLnBrk="1" hangingPunct="1">
              <a:buFont typeface="Arial" panose="020B0604020202020204" pitchFamily="34" charset="0"/>
              <a:buChar char="•"/>
            </a:pPr>
            <a:r>
              <a:rPr lang="en-US" altLang="en-US" dirty="0">
                <a:solidFill>
                  <a:srgbClr val="290088"/>
                </a:solidFill>
              </a:rPr>
              <a:t>Quality</a:t>
            </a:r>
          </a:p>
          <a:p>
            <a:pPr eaLnBrk="1" hangingPunct="1">
              <a:buFont typeface="Arial" panose="020B0604020202020204" pitchFamily="34" charset="0"/>
              <a:buChar char="•"/>
            </a:pPr>
            <a:r>
              <a:rPr lang="en-US" altLang="en-US" dirty="0">
                <a:solidFill>
                  <a:srgbClr val="290088"/>
                </a:solidFill>
              </a:rPr>
              <a:t>Sustainability</a:t>
            </a:r>
          </a:p>
          <a:p>
            <a:pPr eaLnBrk="1" hangingPunct="1">
              <a:buFont typeface="Arial" panose="020B0604020202020204" pitchFamily="34" charset="0"/>
              <a:buChar char="•"/>
            </a:pPr>
            <a:r>
              <a:rPr lang="en-US" altLang="en-US" dirty="0">
                <a:solidFill>
                  <a:srgbClr val="290088"/>
                </a:solidFill>
              </a:rPr>
              <a:t>Tie consuming</a:t>
            </a:r>
          </a:p>
          <a:p>
            <a:pPr eaLnBrk="1" hangingPunct="1">
              <a:buFont typeface="Arial" panose="020B0604020202020204" pitchFamily="34" charset="0"/>
              <a:buChar char="•"/>
            </a:pPr>
            <a:r>
              <a:rPr lang="en-US" altLang="en-US" dirty="0">
                <a:solidFill>
                  <a:srgbClr val="290088"/>
                </a:solidFill>
              </a:rPr>
              <a:t>Intellectual property issues</a:t>
            </a:r>
          </a:p>
        </p:txBody>
      </p:sp>
      <p:sp>
        <p:nvSpPr>
          <p:cNvPr id="7" name="Title 1">
            <a:extLst>
              <a:ext uri="{FF2B5EF4-FFF2-40B4-BE49-F238E27FC236}">
                <a16:creationId xmlns:a16="http://schemas.microsoft.com/office/drawing/2014/main" id="{F0FFD1AA-4D6B-D14A-AE26-3194AABB04BD}"/>
              </a:ext>
            </a:extLst>
          </p:cNvPr>
          <p:cNvSpPr txBox="1">
            <a:spLocks/>
          </p:cNvSpPr>
          <p:nvPr/>
        </p:nvSpPr>
        <p:spPr>
          <a:xfrm>
            <a:off x="632243" y="957088"/>
            <a:ext cx="7886700" cy="56673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ZA" sz="3300" dirty="0">
                <a:solidFill>
                  <a:srgbClr val="290088"/>
                </a:solidFill>
                <a:latin typeface="Calibri"/>
                <a:cs typeface="Calibri"/>
              </a:rPr>
              <a:t>Benefits and challenges of </a:t>
            </a:r>
            <a:r>
              <a:rPr lang="en-ZA" sz="3300" dirty="0">
                <a:solidFill>
                  <a:srgbClr val="290088"/>
                </a:solidFill>
                <a:latin typeface="Calibri"/>
                <a:cs typeface="Calibri"/>
                <a:sym typeface="Calibri"/>
              </a:rPr>
              <a:t>OERs</a:t>
            </a:r>
          </a:p>
        </p:txBody>
      </p:sp>
      <p:sp>
        <p:nvSpPr>
          <p:cNvPr id="2" name="TextBox 1">
            <a:extLst>
              <a:ext uri="{FF2B5EF4-FFF2-40B4-BE49-F238E27FC236}">
                <a16:creationId xmlns:a16="http://schemas.microsoft.com/office/drawing/2014/main" id="{20EE1A05-2067-8D40-A692-FE6B4121B5D3}"/>
              </a:ext>
            </a:extLst>
          </p:cNvPr>
          <p:cNvSpPr txBox="1"/>
          <p:nvPr/>
        </p:nvSpPr>
        <p:spPr>
          <a:xfrm>
            <a:off x="152399" y="6382139"/>
            <a:ext cx="6211079" cy="246221"/>
          </a:xfrm>
          <a:prstGeom prst="rect">
            <a:avLst/>
          </a:prstGeom>
          <a:noFill/>
        </p:spPr>
        <p:txBody>
          <a:bodyPr wrap="square" rtlCol="0">
            <a:spAutoFit/>
          </a:bodyPr>
          <a:lstStyle/>
          <a:p>
            <a:r>
              <a:rPr lang="en-US" sz="1000" dirty="0"/>
              <a:t>https://</a:t>
            </a:r>
            <a:r>
              <a:rPr lang="en-US" sz="1000" dirty="0" err="1"/>
              <a:t>pixabay.com</a:t>
            </a:r>
            <a:r>
              <a:rPr lang="en-US" sz="1000" dirty="0"/>
              <a:t>/illustrations/justice-scale-scales-of-justice-914228/</a:t>
            </a:r>
          </a:p>
        </p:txBody>
      </p:sp>
      <p:pic>
        <p:nvPicPr>
          <p:cNvPr id="9" name="Picture 2" descr="https://whoseknowledge.org/wp-content/uploads/2018/02/creative_commons.png">
            <a:extLst>
              <a:ext uri="{FF2B5EF4-FFF2-40B4-BE49-F238E27FC236}">
                <a16:creationId xmlns:a16="http://schemas.microsoft.com/office/drawing/2014/main" id="{9AB12C33-FD99-B64B-8214-2292CB00DA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875" y="6361773"/>
            <a:ext cx="1063284" cy="37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40480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a:extLst>
              <a:ext uri="{FF2B5EF4-FFF2-40B4-BE49-F238E27FC236}">
                <a16:creationId xmlns:a16="http://schemas.microsoft.com/office/drawing/2014/main" id="{C1F04D32-1CA4-1443-AC1C-EE153F58B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1" y="1038226"/>
            <a:ext cx="862012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2" descr="https://www.ccv-vzw.be/images/cimw_articles/white-male-1834086_1920.jpg">
            <a:extLst>
              <a:ext uri="{FF2B5EF4-FFF2-40B4-BE49-F238E27FC236}">
                <a16:creationId xmlns:a16="http://schemas.microsoft.com/office/drawing/2014/main" id="{445278AD-5528-9F4C-A458-E335274DC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687" y="1038225"/>
            <a:ext cx="222408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8E68546-B7D7-5946-B2F4-D6779FCE204E}"/>
              </a:ext>
            </a:extLst>
          </p:cNvPr>
          <p:cNvSpPr txBox="1"/>
          <p:nvPr/>
        </p:nvSpPr>
        <p:spPr>
          <a:xfrm>
            <a:off x="0" y="6488668"/>
            <a:ext cx="8467141" cy="369332"/>
          </a:xfrm>
          <a:prstGeom prst="rect">
            <a:avLst/>
          </a:prstGeom>
          <a:noFill/>
        </p:spPr>
        <p:txBody>
          <a:bodyPr wrap="square" rtlCol="0">
            <a:spAutoFit/>
          </a:bodyPr>
          <a:lstStyle/>
          <a:p>
            <a:r>
              <a:rPr lang="en-US" altLang="en-US" dirty="0"/>
              <a:t>https://</a:t>
            </a:r>
            <a:r>
              <a:rPr lang="en-US" altLang="en-US" dirty="0" err="1"/>
              <a:t>www.tandfonline.com</a:t>
            </a:r>
            <a:r>
              <a:rPr lang="en-US" altLang="en-US" dirty="0"/>
              <a:t>/</a:t>
            </a:r>
            <a:r>
              <a:rPr lang="en-US" altLang="en-US" dirty="0" err="1"/>
              <a:t>doi</a:t>
            </a:r>
            <a:r>
              <a:rPr lang="en-US" altLang="en-US" dirty="0"/>
              <a:t>/full/10.1080/01587919.2017.1369350</a:t>
            </a:r>
            <a:endParaRPr lang="en-US" dirty="0"/>
          </a:p>
        </p:txBody>
      </p:sp>
    </p:spTree>
    <p:extLst>
      <p:ext uri="{BB962C8B-B14F-4D97-AF65-F5344CB8AC3E}">
        <p14:creationId xmlns:p14="http://schemas.microsoft.com/office/powerpoint/2010/main" val="10618541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 PowerPoint - Standard_template" id="{0CBFE916-1CE5-44B2-B3BB-8A17663D4413}" vid="{F5210BE5-C26B-4283-9FFE-7D960DF904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7f63a0c-3387-4091-80af-370ec6ca6610"/>
    <TaxKeywordTaxHTField xmlns="d7f63a0c-3387-4091-80af-370ec6ca6610">
      <Terms xmlns="http://schemas.microsoft.com/office/infopath/2007/PartnerControls"/>
    </TaxKeywordTaxHTField>
    <_dlc_DocId xmlns="d7f63a0c-3387-4091-80af-370ec6ca6610">QKDJTPZ2MZUH-145-48</_dlc_DocId>
    <_dlc_DocIdUrl xmlns="d7f63a0c-3387-4091-80af-370ec6ca6610">
      <Url>http://connect.col.org/_layouts/DocIdRedir.aspx?ID=QKDJTPZ2MZUH-145-48</Url>
      <Description>QKDJTPZ2MZUH-145-48</Description>
    </_dlc_DocIdUrl>
    <Description0 xmlns="f10d4b91-f67c-4c9d-99a2-7e1788ba4b26" xsi:nil="true"/>
    <Publication_x0020_Date xmlns="f10d4b91-f67c-4c9d-99a2-7e1788ba4b26">2017-06-02T07:00:00+00:00</Publication_x0020_Date>
    <d225654933bc4eae91104c0dc2c25127 xmlns="8f89d06d-d4ec-4e64-a157-37747344c90e">
      <Terms xmlns="http://schemas.microsoft.com/office/infopath/2007/PartnerControls"/>
    </d225654933bc4eae91104c0dc2c25127>
    <Category xmlns="f10d4b91-f67c-4c9d-99a2-7e1788ba4b26">Corporate</Category>
    <of88eff9cb334256803b5fdc1080fcc0 xmlns="8f89d06d-d4ec-4e64-a157-37747344c90e">
      <Terms xmlns="http://schemas.microsoft.com/office/infopath/2007/PartnerControls"/>
    </of88eff9cb334256803b5fdc1080fcc0>
    <gd37bf50347b43b28a635475fbcfbd0f xmlns="8f89d06d-d4ec-4e64-a157-37747344c90e">
      <Terms xmlns="http://schemas.microsoft.com/office/infopath/2007/PartnerControls"/>
    </gd37bf50347b43b28a635475fbcfbd0f>
    <c6ded15b026848738649c123f94c2b37 xmlns="8f89d06d-d4ec-4e64-a157-37747344c90e">
      <Terms xmlns="http://schemas.microsoft.com/office/infopath/2007/PartnerControls"/>
    </c6ded15b026848738649c123f94c2b37>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91B1B993D657BD42B16571A6A7AAE2A9" ma:contentTypeVersion="30" ma:contentTypeDescription="Create a new document." ma:contentTypeScope="" ma:versionID="41975f9d27a220bcd806a2a274ebb024">
  <xsd:schema xmlns:xsd="http://www.w3.org/2001/XMLSchema" xmlns:xs="http://www.w3.org/2001/XMLSchema" xmlns:p="http://schemas.microsoft.com/office/2006/metadata/properties" xmlns:ns2="f10d4b91-f67c-4c9d-99a2-7e1788ba4b26" xmlns:ns3="8f89d06d-d4ec-4e64-a157-37747344c90e" xmlns:ns4="d7f63a0c-3387-4091-80af-370ec6ca6610" targetNamespace="http://schemas.microsoft.com/office/2006/metadata/properties" ma:root="true" ma:fieldsID="17bcd94237993bc23c0b129d90b56f94" ns2:_="" ns3:_="" ns4:_="">
    <xsd:import namespace="f10d4b91-f67c-4c9d-99a2-7e1788ba4b26"/>
    <xsd:import namespace="8f89d06d-d4ec-4e64-a157-37747344c90e"/>
    <xsd:import namespace="d7f63a0c-3387-4091-80af-370ec6ca6610"/>
    <xsd:element name="properties">
      <xsd:complexType>
        <xsd:sequence>
          <xsd:element name="documentManagement">
            <xsd:complexType>
              <xsd:all>
                <xsd:element ref="ns2:Publication_x0020_Date" minOccurs="0"/>
                <xsd:element ref="ns2:Description0" minOccurs="0"/>
                <xsd:element ref="ns4:_dlc_DocId" minOccurs="0"/>
                <xsd:element ref="ns4:_dlc_DocIdUrl" minOccurs="0"/>
                <xsd:element ref="ns4:_dlc_DocIdPersistId" minOccurs="0"/>
                <xsd:element ref="ns3:of88eff9cb334256803b5fdc1080fcc0" minOccurs="0"/>
                <xsd:element ref="ns4:TaxCatchAll" minOccurs="0"/>
                <xsd:element ref="ns3:c6ded15b026848738649c123f94c2b37" minOccurs="0"/>
                <xsd:element ref="ns3:d225654933bc4eae91104c0dc2c25127" minOccurs="0"/>
                <xsd:element ref="ns3:gd37bf50347b43b28a635475fbcfbd0f" minOccurs="0"/>
                <xsd:element ref="ns4:TaxKeywordTaxHTField"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d4b91-f67c-4c9d-99a2-7e1788ba4b26" elementFormDefault="qualified">
    <xsd:import namespace="http://schemas.microsoft.com/office/2006/documentManagement/types"/>
    <xsd:import namespace="http://schemas.microsoft.com/office/infopath/2007/PartnerControls"/>
    <xsd:element name="Publication_x0020_Date" ma:index="2" nillable="true" ma:displayName="Publication Date" ma:default="[today]" ma:format="DateOnly" ma:internalName="Publication_x0020_Date">
      <xsd:simpleType>
        <xsd:restriction base="dms:DateTime"/>
      </xsd:simpleType>
    </xsd:element>
    <xsd:element name="Description0" ma:index="8" nillable="true" ma:displayName="Description" ma:internalName="Description0">
      <xsd:simpleType>
        <xsd:restriction base="dms:Note">
          <xsd:maxLength value="255"/>
        </xsd:restriction>
      </xsd:simpleType>
    </xsd:element>
    <xsd:element name="Category" ma:index="24" nillable="true" ma:displayName="Category" ma:default="Corporate" ma:format="Dropdown" ma:internalName="Category">
      <xsd:simpleType>
        <xsd:restriction base="dms:Choice">
          <xsd:enumeration value="Corporate"/>
          <xsd:enumeration value="Finance, Admin &amp; HR"/>
          <xsd:enumeration value="Mail"/>
          <xsd:enumeration value="Programme"/>
          <xsd:enumeration value="Reporting"/>
          <xsd:enumeration value="Travel"/>
          <xsd:enumeration value="Contracts"/>
        </xsd:restriction>
      </xsd:simpleType>
    </xsd:element>
  </xsd:schema>
  <xsd:schema xmlns:xsd="http://www.w3.org/2001/XMLSchema" xmlns:xs="http://www.w3.org/2001/XMLSchema" xmlns:dms="http://schemas.microsoft.com/office/2006/documentManagement/types" xmlns:pc="http://schemas.microsoft.com/office/infopath/2007/PartnerControls" targetNamespace="8f89d06d-d4ec-4e64-a157-37747344c90e" elementFormDefault="qualified">
    <xsd:import namespace="http://schemas.microsoft.com/office/2006/documentManagement/types"/>
    <xsd:import namespace="http://schemas.microsoft.com/office/infopath/2007/PartnerControls"/>
    <xsd:element name="of88eff9cb334256803b5fdc1080fcc0" ma:index="14" nillable="true" ma:taxonomy="true" ma:internalName="of88eff9cb334256803b5fdc1080fcc0" ma:taxonomyFieldName="Authour_x002f_Source" ma:displayName="Author/Source" ma:readOnly="false" ma:default="" ma:fieldId="{8f88eff9-cb33-4256-803b-5fdc1080fcc0}" ma:taxonomyMulti="true" ma:sspId="358487c2-ea03-4029-b5bc-4ed1f8385f1b" ma:termSetId="7a5a9770-ee53-40ed-97e9-84eb0cea756f" ma:anchorId="00000000-0000-0000-0000-000000000000" ma:open="false" ma:isKeyword="false">
      <xsd:complexType>
        <xsd:sequence>
          <xsd:element ref="pc:Terms" minOccurs="0" maxOccurs="1"/>
        </xsd:sequence>
      </xsd:complexType>
    </xsd:element>
    <xsd:element name="c6ded15b026848738649c123f94c2b37" ma:index="16" nillable="true" ma:taxonomy="true" ma:internalName="c6ded15b026848738649c123f94c2b37" ma:taxonomyFieldName="Organisational_x0020_Activity" ma:displayName="Organisational Activity" ma:readOnly="false" ma:default="" ma:fieldId="{c6ded15b-0268-4873-8649-c123f94c2b37}" ma:taxonomyMulti="true" ma:sspId="358487c2-ea03-4029-b5bc-4ed1f8385f1b" ma:termSetId="5268b499-4897-4367-89a7-ad7bb1ed12bd" ma:anchorId="00000000-0000-0000-0000-000000000000" ma:open="false" ma:isKeyword="false">
      <xsd:complexType>
        <xsd:sequence>
          <xsd:element ref="pc:Terms" minOccurs="0" maxOccurs="1"/>
        </xsd:sequence>
      </xsd:complexType>
    </xsd:element>
    <xsd:element name="d225654933bc4eae91104c0dc2c25127" ma:index="17" nillable="true" ma:taxonomy="true" ma:internalName="d225654933bc4eae91104c0dc2c25127" ma:taxonomyFieldName="Region_x002f_Country" ma:displayName="Region/Country" ma:readOnly="false" ma:default="" ma:fieldId="{d2256549-33bc-4eae-9110-4c0dc2c25127}" ma:taxonomyMulti="true" ma:sspId="358487c2-ea03-4029-b5bc-4ed1f8385f1b" ma:termSetId="f7888d64-2ce2-43c0-b93f-a783c573d531" ma:anchorId="00000000-0000-0000-0000-000000000000" ma:open="false" ma:isKeyword="false">
      <xsd:complexType>
        <xsd:sequence>
          <xsd:element ref="pc:Terms" minOccurs="0" maxOccurs="1"/>
        </xsd:sequence>
      </xsd:complexType>
    </xsd:element>
    <xsd:element name="gd37bf50347b43b28a635475fbcfbd0f" ma:index="18" nillable="true" ma:taxonomy="true" ma:internalName="gd37bf50347b43b28a635475fbcfbd0f" ma:taxonomyFieldName="COL_x0020_Document_x0020_Type" ma:displayName="Document Type" ma:readOnly="false" ma:default="" ma:fieldId="{0d37bf50-347b-43b2-8a63-5475fbcfbd0f}" ma:taxonomyMulti="true" ma:sspId="358487c2-ea03-4029-b5bc-4ed1f8385f1b" ma:termSetId="cc730250-f0a1-4d64-a0f4-3c61e9fb9f6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f63a0c-3387-4091-80af-370ec6ca6610"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f0e02da1-f936-4633-8c0b-cc5fae9aa1e3}" ma:internalName="TaxCatchAll" ma:showField="CatchAllData" ma:web="d7f63a0c-3387-4091-80af-370ec6ca6610">
      <xsd:complexType>
        <xsd:complexContent>
          <xsd:extension base="dms:MultiChoiceLookup">
            <xsd:sequence>
              <xsd:element name="Value" type="dms:Lookup" maxOccurs="unbounded" minOccurs="0" nillable="true"/>
            </xsd:sequence>
          </xsd:extension>
        </xsd:complexContent>
      </xsd:complexType>
    </xsd:element>
    <xsd:element name="TaxKeywordTaxHTField" ma:index="19" nillable="true" ma:taxonomy="true" ma:internalName="TaxKeywordTaxHTField" ma:taxonomyFieldName="TaxKeyword" ma:displayName="Enterprise Keywords" ma:readOnly="false" ma:fieldId="{23f27201-bee3-471e-b2e7-b64fd8b7ca38}" ma:taxonomyMulti="true" ma:sspId="358487c2-ea03-4029-b5bc-4ed1f8385f1b"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D403DE-548A-4116-8CB3-61125B5536D9}">
  <ds:schemaRefs>
    <ds:schemaRef ds:uri="http://schemas.microsoft.com/sharepoint/v3/contenttype/forms"/>
  </ds:schemaRefs>
</ds:datastoreItem>
</file>

<file path=customXml/itemProps2.xml><?xml version="1.0" encoding="utf-8"?>
<ds:datastoreItem xmlns:ds="http://schemas.openxmlformats.org/officeDocument/2006/customXml" ds:itemID="{A76AEBA3-32B0-47BA-96F8-0A9021F2E158}">
  <ds:schemaRefs>
    <ds:schemaRef ds:uri="http://schemas.microsoft.com/office/2006/metadata/properties"/>
    <ds:schemaRef ds:uri="http://schemas.microsoft.com/office/infopath/2007/PartnerControls"/>
    <ds:schemaRef ds:uri="d7f63a0c-3387-4091-80af-370ec6ca6610"/>
    <ds:schemaRef ds:uri="f10d4b91-f67c-4c9d-99a2-7e1788ba4b26"/>
    <ds:schemaRef ds:uri="8f89d06d-d4ec-4e64-a157-37747344c90e"/>
  </ds:schemaRefs>
</ds:datastoreItem>
</file>

<file path=customXml/itemProps3.xml><?xml version="1.0" encoding="utf-8"?>
<ds:datastoreItem xmlns:ds="http://schemas.openxmlformats.org/officeDocument/2006/customXml" ds:itemID="{25422305-2CEE-4C11-BD7F-4E563D95E538}">
  <ds:schemaRefs>
    <ds:schemaRef ds:uri="http://schemas.microsoft.com/sharepoint/events"/>
  </ds:schemaRefs>
</ds:datastoreItem>
</file>

<file path=customXml/itemProps4.xml><?xml version="1.0" encoding="utf-8"?>
<ds:datastoreItem xmlns:ds="http://schemas.openxmlformats.org/officeDocument/2006/customXml" ds:itemID="{36BA3EF3-7B8B-403F-A3D6-6595D20F0C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0d4b91-f67c-4c9d-99a2-7e1788ba4b26"/>
    <ds:schemaRef ds:uri="8f89d06d-d4ec-4e64-a157-37747344c90e"/>
    <ds:schemaRef ds:uri="d7f63a0c-3387-4091-80af-370ec6ca66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COL PowerPoint - Standard_template</Template>
  <TotalTime>1389</TotalTime>
  <Words>987</Words>
  <Application>Microsoft Macintosh PowerPoint</Application>
  <PresentationFormat>On-screen Show (4:3)</PresentationFormat>
  <Paragraphs>74</Paragraphs>
  <Slides>15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HelveticaNeueLT Std Cn</vt:lpstr>
      <vt:lpstr>HelveticaNeueLT Std Lt</vt:lpstr>
      <vt:lpstr>HelveticaNeueLT Std Lt Cn</vt:lpstr>
      <vt:lpstr>Office Theme</vt:lpstr>
      <vt:lpstr>Week 2: Using online resources responsibly </vt:lpstr>
      <vt:lpstr>Learning Outcomes </vt:lpstr>
      <vt:lpstr>Paywalls, Copyright and OERs</vt:lpstr>
      <vt:lpstr>Paywalls, Copyright and OERs</vt:lpstr>
      <vt:lpstr>Paywalls, Copyright and OERs</vt:lpstr>
      <vt:lpstr>Paywalls, Copyright and OERs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Commonwealth of Learning</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Sanjaya Mishra</dc:creator>
  <cp:keywords/>
  <cp:lastModifiedBy>Cheryl Brown</cp:lastModifiedBy>
  <cp:revision>10</cp:revision>
  <dcterms:created xsi:type="dcterms:W3CDTF">2020-07-21T20:18:52Z</dcterms:created>
  <dcterms:modified xsi:type="dcterms:W3CDTF">2020-08-27T02:24:26Z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0x01010091B1B993D657BD42B16571A6A7AAE2A9</vt:lpwstr>
  </property>
  <property fmtid="{D5CDD505-2E9C-101B-9397-08002B2CF9AE}" pid="3" name="TaxKeyword">
    <vt:lpwstr/>
  </property>
  <property fmtid="{D5CDD505-2E9C-101B-9397-08002B2CF9AE}" pid="4" name="_dlc_DocIdItemGuid">
    <vt:lpwstr>dda7fe09-83c4-4dc9-9335-74e6f6dd0f57</vt:lpwstr>
  </property>
  <property fmtid="{D5CDD505-2E9C-101B-9397-08002B2CF9AE}" pid="5" name="Author/Source">
    <vt:lpwstr>424;#President's Office|f10d0ace-75d4-486d-9a7f-000de40038e3</vt:lpwstr>
  </property>
  <property fmtid="{D5CDD505-2E9C-101B-9397-08002B2CF9AE}" pid="6" name="Document Type">
    <vt:lpwstr/>
  </property>
  <property fmtid="{D5CDD505-2E9C-101B-9397-08002B2CF9AE}" pid="7" name="Region/Country">
    <vt:lpwstr/>
  </property>
  <property fmtid="{D5CDD505-2E9C-101B-9397-08002B2CF9AE}" pid="8" name="Organisational Activity">
    <vt:lpwstr/>
  </property>
  <property fmtid="{D5CDD505-2E9C-101B-9397-08002B2CF9AE}" pid="9" name="COL Document Type">
    <vt:lpwstr/>
  </property>
  <property fmtid="{D5CDD505-2E9C-101B-9397-08002B2CF9AE}" pid="10" name="Authour/Source">
    <vt:lpwstr/>
  </property>
</Properties>
</file>