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5"/>
  </p:sldMasterIdLst>
  <p:notesMasterIdLst>
    <p:notesMasterId r:id="rId19"/>
  </p:notesMasterIdLst>
  <p:sldIdLst>
    <p:sldId id="319" r:id="rId6"/>
    <p:sldId id="301" r:id="rId7"/>
    <p:sldId id="322" r:id="rId8"/>
    <p:sldId id="300" r:id="rId9"/>
    <p:sldId id="394" r:id="rId10"/>
    <p:sldId id="400" r:id="rId11"/>
    <p:sldId id="395" r:id="rId12"/>
    <p:sldId id="393" r:id="rId13"/>
    <p:sldId id="306" r:id="rId14"/>
    <p:sldId id="307" r:id="rId15"/>
    <p:sldId id="308" r:id="rId16"/>
    <p:sldId id="309" r:id="rId17"/>
    <p:sldId id="39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Askounis" initials="HA" lastIdx="1" clrIdx="0">
    <p:extLst>
      <p:ext uri="{19B8F6BF-5375-455C-9EA6-DF929625EA0E}">
        <p15:presenceInfo xmlns:p15="http://schemas.microsoft.com/office/powerpoint/2012/main" userId="S-1-5-21-542264435-2126130483-1179000955-2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0088"/>
    <a:srgbClr val="270188"/>
    <a:srgbClr val="9F915D"/>
    <a:srgbClr val="473790"/>
    <a:srgbClr val="EBE9DE"/>
    <a:srgbClr val="D4CCE7"/>
    <a:srgbClr val="B3AA7F"/>
    <a:srgbClr val="47766D"/>
    <a:srgbClr val="BA192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65785" autoAdjust="0"/>
  </p:normalViewPr>
  <p:slideViewPr>
    <p:cSldViewPr snapToGrid="0">
      <p:cViewPr varScale="1">
        <p:scale>
          <a:sx n="61" d="100"/>
          <a:sy n="61" d="100"/>
        </p:scale>
        <p:origin x="232" y="400"/>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61EF-D09D-412B-A36D-8667E3C62306}" type="datetimeFigureOut">
              <a:rPr lang="en-US" smtClean="0"/>
              <a:pPr/>
              <a:t>8/17/20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13173-708C-41F6-B918-200267073A83}" type="slidenum">
              <a:rPr lang="en-US" smtClean="0"/>
              <a:pPr/>
              <a:t>‹#›</a:t>
            </a:fld>
            <a:endParaRPr lang="en-US"/>
          </a:p>
        </p:txBody>
      </p:sp>
    </p:spTree>
    <p:extLst>
      <p:ext uri="{BB962C8B-B14F-4D97-AF65-F5344CB8AC3E}">
        <p14:creationId xmlns:p14="http://schemas.microsoft.com/office/powerpoint/2010/main" val="377055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we move into week 3 the learning outcome for the week move from understanding and analyzing to expanding and creating. We start by reflecting on the value of networks and how you can expand yours to identifying areas in your context where you, as a digital education leader, can make a contribution.  You will move towards identification of a gap or opportunity where you as a DEL can make a contribution and draw on your PLN to support and guide you in this process. You will then develop a </a:t>
            </a:r>
            <a:r>
              <a:rPr lang="en-ZA" dirty="0">
                <a:solidFill>
                  <a:srgbClr val="270188"/>
                </a:solidFill>
              </a:rPr>
              <a:t>draft plan/ idea for how you can use digital technologies to address or assist with this gap or opportunity. </a:t>
            </a:r>
            <a:endParaRPr lang="en-US" dirty="0"/>
          </a:p>
        </p:txBody>
      </p:sp>
    </p:spTree>
    <p:extLst>
      <p:ext uri="{BB962C8B-B14F-4D97-AF65-F5344CB8AC3E}">
        <p14:creationId xmlns:p14="http://schemas.microsoft.com/office/powerpoint/2010/main" val="300109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So most people are probably familiar with this map of the world. Its called the </a:t>
            </a:r>
            <a:r>
              <a:rPr lang="en-ZA" sz="1200" dirty="0" err="1"/>
              <a:t>Mercantor</a:t>
            </a:r>
            <a:r>
              <a:rPr lang="en-ZA" sz="1200" dirty="0"/>
              <a:t> map and is the most popular or dominant way of depicting our world graphically.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But is this what the world really looks like? </a:t>
            </a:r>
          </a:p>
        </p:txBody>
      </p:sp>
      <p:sp>
        <p:nvSpPr>
          <p:cNvPr id="4" name="Slide Number Placeholder 3"/>
          <p:cNvSpPr>
            <a:spLocks noGrp="1"/>
          </p:cNvSpPr>
          <p:nvPr>
            <p:ph type="sldNum" sz="quarter" idx="10"/>
          </p:nvPr>
        </p:nvSpPr>
        <p:spPr/>
        <p:txBody>
          <a:bodyPr/>
          <a:lstStyle/>
          <a:p>
            <a:fld id="{D4513173-708C-41F6-B918-200267073A8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But actually the landmasses of the world look more like this, </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When this map was first introduced by historian and cartographer Dr. Arno Peters at a Press Conference in Germany in 1974 it generated a firestorm of debate. The first English-version of the map was published in 1983, and it continues to have passionate fans as well as staunch detractors.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Just look how big Africa is in this depiction. </a:t>
            </a:r>
          </a:p>
          <a:p>
            <a:endParaRPr lang="en-ZA" dirty="0"/>
          </a:p>
          <a:p>
            <a:endParaRPr lang="en-ZA" dirty="0"/>
          </a:p>
        </p:txBody>
      </p:sp>
      <p:sp>
        <p:nvSpPr>
          <p:cNvPr id="4" name="Slide Number Placeholder 3"/>
          <p:cNvSpPr>
            <a:spLocks noGrp="1"/>
          </p:cNvSpPr>
          <p:nvPr>
            <p:ph type="sldNum" sz="quarter" idx="10"/>
          </p:nvPr>
        </p:nvSpPr>
        <p:spPr/>
        <p:txBody>
          <a:bodyPr/>
          <a:lstStyle/>
          <a:p>
            <a:fld id="{D4513173-708C-41F6-B918-200267073A8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Do you think the majority of US &amp; European</a:t>
            </a:r>
            <a:r>
              <a:rPr lang="en-ZA" baseline="0" dirty="0"/>
              <a:t> citizens (the main producers of online content) care that the view of the size of Africa  as depicted in most common used maps is completely incorrect?</a:t>
            </a:r>
          </a:p>
          <a:p>
            <a:endParaRPr lang="en-ZA" baseline="0" dirty="0"/>
          </a:p>
          <a:p>
            <a:r>
              <a:rPr lang="en-ZA" dirty="0"/>
              <a:t>Unless “we” and “you” start to challenge the dominant paradigms the Northern</a:t>
            </a:r>
            <a:r>
              <a:rPr lang="en-ZA" baseline="0" dirty="0"/>
              <a:t> view of world will remain the loudest voice. Just like we saw in the Wikipedia animation </a:t>
            </a:r>
          </a:p>
          <a:p>
            <a:endParaRPr lang="en-ZA" baseline="0" dirty="0"/>
          </a:p>
          <a:p>
            <a:r>
              <a:rPr lang="en-ZA" baseline="0" dirty="0"/>
              <a:t>This is one of the reasons why as Digital Education Leaders you need to do more than just be able to use digital technology well for educational purposes. What you need to do is be able to create digital technology for education and share your knowledge and skills and ideas in order to make sure you and your community have a voice on the the internet. </a:t>
            </a:r>
          </a:p>
          <a:p>
            <a:endParaRPr lang="en-ZA" dirty="0"/>
          </a:p>
        </p:txBody>
      </p:sp>
      <p:sp>
        <p:nvSpPr>
          <p:cNvPr id="4" name="Slide Number Placeholder 3"/>
          <p:cNvSpPr>
            <a:spLocks noGrp="1"/>
          </p:cNvSpPr>
          <p:nvPr>
            <p:ph type="sldNum" sz="quarter" idx="10"/>
          </p:nvPr>
        </p:nvSpPr>
        <p:spPr/>
        <p:txBody>
          <a:bodyPr/>
          <a:lstStyle/>
          <a:p>
            <a:fld id="{D4513173-708C-41F6-B918-200267073A8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internet access increases and smart hones enable greater access to the internet, more and more people will be able to access information online. </a:t>
            </a:r>
            <a:r>
              <a:rPr lang="en-US" dirty="0" err="1"/>
              <a:t>Ie</a:t>
            </a:r>
            <a:r>
              <a:rPr lang="en-US" dirty="0"/>
              <a:t> more people will consume information online. What sets you apart as DEL’s is that you will be participating and contributing online. You will be a producer of knowledge. </a:t>
            </a:r>
          </a:p>
          <a:p>
            <a:endParaRPr lang="en-US" dirty="0"/>
          </a:p>
          <a:p>
            <a:r>
              <a:rPr lang="en-US" dirty="0"/>
              <a:t>This is a way that you can influence all those maps and charts that we have been looking at. By putting your organization</a:t>
            </a:r>
            <a:r>
              <a:rPr lang="en-US"/>
              <a:t>/  </a:t>
            </a:r>
            <a:endParaRPr lang="en-US" dirty="0"/>
          </a:p>
        </p:txBody>
      </p:sp>
      <p:sp>
        <p:nvSpPr>
          <p:cNvPr id="4" name="Slide Number Placeholder 3"/>
          <p:cNvSpPr>
            <a:spLocks noGrp="1"/>
          </p:cNvSpPr>
          <p:nvPr>
            <p:ph type="sldNum" sz="quarter" idx="5"/>
          </p:nvPr>
        </p:nvSpPr>
        <p:spPr/>
        <p:txBody>
          <a:bodyPr/>
          <a:lstStyle/>
          <a:p>
            <a:fld id="{D4513173-708C-41F6-B918-200267073A83}" type="slidenum">
              <a:rPr lang="en-US" smtClean="0"/>
              <a:pPr/>
              <a:t>13</a:t>
            </a:fld>
            <a:endParaRPr lang="en-US"/>
          </a:p>
        </p:txBody>
      </p:sp>
    </p:spTree>
    <p:extLst>
      <p:ext uri="{BB962C8B-B14F-4D97-AF65-F5344CB8AC3E}">
        <p14:creationId xmlns:p14="http://schemas.microsoft.com/office/powerpoint/2010/main" val="393314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week 2 you will have already reflected on your existing Personal Learning Network . The video you have just watched gives  you some quick and simple ideas for how to expand this. </a:t>
            </a:r>
          </a:p>
          <a:p>
            <a:endParaRPr lang="en-US" dirty="0"/>
          </a:p>
          <a:p>
            <a:r>
              <a:rPr lang="en-US" dirty="0"/>
              <a:t>We know people have different social media channels they use in different countries. What do colleagues in your country use? COL has a presence on a range of social media channels namely twitter, </a:t>
            </a:r>
            <a:r>
              <a:rPr lang="en-US" dirty="0" err="1"/>
              <a:t>facebook</a:t>
            </a:r>
            <a:r>
              <a:rPr lang="en-US" dirty="0"/>
              <a:t>, LinkedIn and </a:t>
            </a:r>
            <a:r>
              <a:rPr lang="en-US" dirty="0" err="1"/>
              <a:t>Youtube</a:t>
            </a:r>
            <a:r>
              <a:rPr lang="en-US" dirty="0"/>
              <a:t> which you can see on their website. Most likely other organizations that you hold in high regard will have a social media presence as well. </a:t>
            </a:r>
          </a:p>
          <a:p>
            <a:endParaRPr lang="en-US" dirty="0"/>
          </a:p>
          <a:p>
            <a:r>
              <a:rPr lang="en-US" dirty="0"/>
              <a:t>This is one place to start. You can also follow what can be called “rock stars” of your discipline, or people who you meet at conferences or ask your colleagues who they follow. </a:t>
            </a:r>
            <a:endParaRPr lang="en-ZA" baseline="0" dirty="0"/>
          </a:p>
        </p:txBody>
      </p:sp>
      <p:sp>
        <p:nvSpPr>
          <p:cNvPr id="4" name="Slide Number Placeholder 3"/>
          <p:cNvSpPr>
            <a:spLocks noGrp="1"/>
          </p:cNvSpPr>
          <p:nvPr>
            <p:ph type="sldNum" sz="quarter" idx="10"/>
          </p:nvPr>
        </p:nvSpPr>
        <p:spPr/>
        <p:txBody>
          <a:bodyPr/>
          <a:lstStyle/>
          <a:p>
            <a:fld id="{D4513173-708C-41F6-B918-200267073A8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start why not have a look at the COL Chairs (which you can also find on their website) and follow them. Col Chairs come from all over the world and you may already be familiar with some of these name? </a:t>
            </a:r>
          </a:p>
          <a:p>
            <a:endParaRPr lang="en-US" dirty="0"/>
          </a:p>
          <a:p>
            <a:r>
              <a:rPr lang="en-US" dirty="0"/>
              <a:t>But a word of caution. Have you </a:t>
            </a:r>
            <a:r>
              <a:rPr lang="en-ZA" dirty="0"/>
              <a:t>heard of the English  expression “Birds</a:t>
            </a:r>
            <a:r>
              <a:rPr lang="en-ZA" baseline="0" dirty="0"/>
              <a:t> of a feather flock together” ...in the context of your PLN you need to be careful of only following “birds of a feather”. Don’t just follow people you know, or people from your country or discipline. Branch out to other people and groups for new ideas. </a:t>
            </a:r>
            <a:endParaRPr lang="en-US" dirty="0"/>
          </a:p>
        </p:txBody>
      </p:sp>
      <p:sp>
        <p:nvSpPr>
          <p:cNvPr id="4" name="Slide Number Placeholder 3"/>
          <p:cNvSpPr>
            <a:spLocks noGrp="1"/>
          </p:cNvSpPr>
          <p:nvPr>
            <p:ph type="sldNum" sz="quarter" idx="5"/>
          </p:nvPr>
        </p:nvSpPr>
        <p:spPr/>
        <p:txBody>
          <a:bodyPr/>
          <a:lstStyle/>
          <a:p>
            <a:fld id="{D4513173-708C-41F6-B918-200267073A83}" type="slidenum">
              <a:rPr lang="en-US" smtClean="0"/>
              <a:pPr/>
              <a:t>3</a:t>
            </a:fld>
            <a:endParaRPr lang="en-US"/>
          </a:p>
        </p:txBody>
      </p:sp>
    </p:spTree>
    <p:extLst>
      <p:ext uri="{BB962C8B-B14F-4D97-AF65-F5344CB8AC3E}">
        <p14:creationId xmlns:p14="http://schemas.microsoft.com/office/powerpoint/2010/main" val="189795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One of the great things about a PLN using social media is that you can follow people with the same interests as you and are not limited by geography.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You might find all kinds of valuable opportunities when you start engaging with your network. Remember – as the video you watched at the start suggested ….. It’s not just about getting advice and looking for ideas. A PLN is a place where you can give back and share your resources and knowledge and skills. It can also be a great space to find people to collaborate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 one of the challenges is how to deal with all that information that you get. You might need to find a way to curate this so you don’t loose track of all those good ideas. </a:t>
            </a:r>
          </a:p>
        </p:txBody>
      </p:sp>
      <p:sp>
        <p:nvSpPr>
          <p:cNvPr id="4" name="Slide Number Placeholder 3"/>
          <p:cNvSpPr>
            <a:spLocks noGrp="1"/>
          </p:cNvSpPr>
          <p:nvPr>
            <p:ph type="sldNum" sz="quarter" idx="10"/>
          </p:nvPr>
        </p:nvSpPr>
        <p:spPr/>
        <p:txBody>
          <a:bodyPr/>
          <a:lstStyle/>
          <a:p>
            <a:fld id="{D4513173-708C-41F6-B918-200267073A8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But there are other things you need to be aware of with social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r>
              <a:rPr lang="en-ZA" dirty="0"/>
              <a:t>Watch this animation.  (insert animation)</a:t>
            </a:r>
          </a:p>
          <a:p>
            <a:endParaRPr lang="en-ZA" baseline="0" dirty="0"/>
          </a:p>
          <a:p>
            <a:pPr marL="0" indent="0">
              <a:buNone/>
            </a:pPr>
            <a:r>
              <a:rPr lang="en-ZA" baseline="0" dirty="0"/>
              <a:t>This shows the contributions made to Wikipedia in July 2011 (SO IT’S OUT OF DATE). It was also captured at a particular time </a:t>
            </a:r>
            <a:r>
              <a:rPr lang="en-ZA" baseline="0" dirty="0" err="1"/>
              <a:t>ie</a:t>
            </a:r>
            <a:r>
              <a:rPr lang="en-ZA" baseline="0" dirty="0"/>
              <a:t> 12:45 GMT (so just after mid day in London) (so it is a TIME BIASED SAMPLE) and it Only shows activity on one website namely </a:t>
            </a:r>
            <a:r>
              <a:rPr lang="en-ZA" baseline="0" dirty="0" err="1"/>
              <a:t>wikipedia</a:t>
            </a:r>
            <a:r>
              <a:rPr lang="en-ZA" baseline="0" dirty="0"/>
              <a:t>,</a:t>
            </a:r>
          </a:p>
          <a:p>
            <a:pPr marL="0" indent="0">
              <a:buNone/>
            </a:pPr>
            <a:endParaRPr lang="en-ZA" baseline="0" dirty="0"/>
          </a:p>
          <a:p>
            <a:pPr marL="228600" indent="-228600">
              <a:buNone/>
            </a:pPr>
            <a:r>
              <a:rPr lang="en-ZA" baseline="0" dirty="0"/>
              <a:t>However …. </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a:t>
            </a:r>
            <a:r>
              <a:rPr lang="en-ZA" sz="1200" kern="1200" baseline="0" dirty="0">
                <a:solidFill>
                  <a:schemeClr val="tx1"/>
                </a:solidFill>
                <a:latin typeface="+mn-lt"/>
                <a:ea typeface="+mn-ea"/>
                <a:cs typeface="+mn-cs"/>
              </a:rPr>
              <a:t>if we used Wikipedia as a proxy indicator of freely available online knowledge, research from </a:t>
            </a:r>
            <a:r>
              <a:rPr lang="en-ZA" sz="1200" kern="1200" baseline="0" dirty="0" err="1">
                <a:solidFill>
                  <a:schemeClr val="tx1"/>
                </a:solidFill>
                <a:latin typeface="+mn-lt"/>
                <a:ea typeface="+mn-ea"/>
                <a:cs typeface="+mn-cs"/>
              </a:rPr>
              <a:t>whoseknowledge.org</a:t>
            </a:r>
            <a:r>
              <a:rPr lang="en-ZA" sz="1200" kern="1200" baseline="0" dirty="0">
                <a:solidFill>
                  <a:schemeClr val="tx1"/>
                </a:solidFill>
                <a:latin typeface="+mn-lt"/>
                <a:ea typeface="+mn-ea"/>
                <a:cs typeface="+mn-cs"/>
              </a:rPr>
              <a:t> reports that only 20% of the world (primarily white male editors from North America and Europe) edits 80% of Wikipedia currently, and estimates that 1 in 10 of the editors is self-identified female. </a:t>
            </a:r>
            <a:endParaRPr lang="en-ZA" dirty="0"/>
          </a:p>
          <a:p>
            <a:pPr marL="228600" indent="-228600">
              <a:buNone/>
            </a:pPr>
            <a:endParaRPr lang="en-ZA" baseline="0" dirty="0"/>
          </a:p>
          <a:p>
            <a:endParaRPr lang="en-US" dirty="0"/>
          </a:p>
        </p:txBody>
      </p:sp>
      <p:sp>
        <p:nvSpPr>
          <p:cNvPr id="4" name="Slide Number Placeholder 3"/>
          <p:cNvSpPr>
            <a:spLocks noGrp="1"/>
          </p:cNvSpPr>
          <p:nvPr>
            <p:ph type="sldNum" sz="quarter" idx="5"/>
          </p:nvPr>
        </p:nvSpPr>
        <p:spPr/>
        <p:txBody>
          <a:bodyPr/>
          <a:lstStyle/>
          <a:p>
            <a:fld id="{D4513173-708C-41F6-B918-200267073A83}" type="slidenum">
              <a:rPr lang="en-US" smtClean="0"/>
              <a:pPr/>
              <a:t>5</a:t>
            </a:fld>
            <a:endParaRPr lang="en-US"/>
          </a:p>
        </p:txBody>
      </p:sp>
    </p:spTree>
    <p:extLst>
      <p:ext uri="{BB962C8B-B14F-4D97-AF65-F5344CB8AC3E}">
        <p14:creationId xmlns:p14="http://schemas.microsoft.com/office/powerpoint/2010/main" val="299286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other ways of visualizing the disparity in internet coverage . There are more Wikipedia authors in the tiny red circle (which covers Europe) than anywhere else in the world </a:t>
            </a:r>
          </a:p>
        </p:txBody>
      </p:sp>
      <p:sp>
        <p:nvSpPr>
          <p:cNvPr id="4" name="Slide Number Placeholder 3"/>
          <p:cNvSpPr>
            <a:spLocks noGrp="1"/>
          </p:cNvSpPr>
          <p:nvPr>
            <p:ph type="sldNum" sz="quarter" idx="5"/>
          </p:nvPr>
        </p:nvSpPr>
        <p:spPr/>
        <p:txBody>
          <a:bodyPr/>
          <a:lstStyle/>
          <a:p>
            <a:fld id="{D4513173-708C-41F6-B918-200267073A83}" type="slidenum">
              <a:rPr lang="en-US" smtClean="0"/>
              <a:pPr/>
              <a:t>6</a:t>
            </a:fld>
            <a:endParaRPr lang="en-US"/>
          </a:p>
        </p:txBody>
      </p:sp>
    </p:spTree>
    <p:extLst>
      <p:ext uri="{BB962C8B-B14F-4D97-AF65-F5344CB8AC3E}">
        <p14:creationId xmlns:p14="http://schemas.microsoft.com/office/powerpoint/2010/main" val="57612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(whilst dated somewhat) gives you a visual representation of global internet users. The dark maroon </a:t>
            </a:r>
            <a:r>
              <a:rPr lang="en-US" dirty="0" err="1"/>
              <a:t>colours</a:t>
            </a:r>
            <a:r>
              <a:rPr lang="en-US" dirty="0"/>
              <a:t> are where there are the most internet users and in 2008 the white areas had very few users (as a percentage of the countries population). </a:t>
            </a:r>
          </a:p>
        </p:txBody>
      </p:sp>
      <p:sp>
        <p:nvSpPr>
          <p:cNvPr id="4" name="Slide Number Placeholder 3"/>
          <p:cNvSpPr>
            <a:spLocks noGrp="1"/>
          </p:cNvSpPr>
          <p:nvPr>
            <p:ph type="sldNum" sz="quarter" idx="5"/>
          </p:nvPr>
        </p:nvSpPr>
        <p:spPr/>
        <p:txBody>
          <a:bodyPr/>
          <a:lstStyle/>
          <a:p>
            <a:fld id="{D4513173-708C-41F6-B918-200267073A83}" type="slidenum">
              <a:rPr lang="en-US" smtClean="0"/>
              <a:pPr/>
              <a:t>7</a:t>
            </a:fld>
            <a:endParaRPr lang="en-US"/>
          </a:p>
        </p:txBody>
      </p:sp>
    </p:spTree>
    <p:extLst>
      <p:ext uri="{BB962C8B-B14F-4D97-AF65-F5344CB8AC3E}">
        <p14:creationId xmlns:p14="http://schemas.microsoft.com/office/powerpoint/2010/main" val="351323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which maps the countries size based on it’s global internet contribution show how the global south has very little in terms of overall contribution compared to the the north </a:t>
            </a:r>
          </a:p>
        </p:txBody>
      </p:sp>
      <p:sp>
        <p:nvSpPr>
          <p:cNvPr id="4" name="Slide Number Placeholder 3"/>
          <p:cNvSpPr>
            <a:spLocks noGrp="1"/>
          </p:cNvSpPr>
          <p:nvPr>
            <p:ph type="sldNum" sz="quarter" idx="5"/>
          </p:nvPr>
        </p:nvSpPr>
        <p:spPr/>
        <p:txBody>
          <a:bodyPr/>
          <a:lstStyle/>
          <a:p>
            <a:fld id="{D4513173-708C-41F6-B918-200267073A83}" type="slidenum">
              <a:rPr lang="en-US" smtClean="0"/>
              <a:pPr/>
              <a:t>8</a:t>
            </a:fld>
            <a:endParaRPr lang="en-US"/>
          </a:p>
        </p:txBody>
      </p:sp>
    </p:spTree>
    <p:extLst>
      <p:ext uri="{BB962C8B-B14F-4D97-AF65-F5344CB8AC3E}">
        <p14:creationId xmlns:p14="http://schemas.microsoft.com/office/powerpoint/2010/main" val="337385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baseline="0" dirty="0"/>
              <a:t>What we are looking to achieve here is an understanding that each of us is a product of our own context, history, environment (we filter information through these lenses) </a:t>
            </a:r>
          </a:p>
          <a:p>
            <a:endParaRPr lang="en-ZA" baseline="0" dirty="0"/>
          </a:p>
          <a:p>
            <a:r>
              <a:rPr lang="en-ZA" baseline="0" dirty="0"/>
              <a:t>The C-DELTA curriculum is based on a view of digital education leadership as being a  situated learning practice. That means that your context is critical to how </a:t>
            </a:r>
            <a:r>
              <a:rPr lang="en-ZA" u="sng" baseline="0" dirty="0"/>
              <a:t>you</a:t>
            </a:r>
            <a:r>
              <a:rPr lang="en-ZA" baseline="0" dirty="0"/>
              <a:t> view and do things</a:t>
            </a:r>
            <a:endParaRPr lang="en-ZA" dirty="0"/>
          </a:p>
          <a:p>
            <a:endParaRPr lang="en-ZA" dirty="0"/>
          </a:p>
          <a:p>
            <a:r>
              <a:rPr lang="en-ZA" dirty="0"/>
              <a:t>So it’s important to think about who You are in relation to your context that is the role you occupy professional and who “we” are in relation to your context </a:t>
            </a:r>
            <a:r>
              <a:rPr lang="en-ZA" dirty="0" err="1"/>
              <a:t>ie</a:t>
            </a:r>
            <a:r>
              <a:rPr lang="en-ZA" dirty="0"/>
              <a:t> the places in which you live and work. </a:t>
            </a:r>
          </a:p>
        </p:txBody>
      </p:sp>
      <p:sp>
        <p:nvSpPr>
          <p:cNvPr id="4" name="Slide Number Placeholder 3"/>
          <p:cNvSpPr>
            <a:spLocks noGrp="1"/>
          </p:cNvSpPr>
          <p:nvPr>
            <p:ph type="sldNum" sz="quarter" idx="10"/>
          </p:nvPr>
        </p:nvSpPr>
        <p:spPr/>
        <p:txBody>
          <a:bodyPr/>
          <a:lstStyle/>
          <a:p>
            <a:fld id="{D4513173-708C-41F6-B918-200267073A8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B3AA7E">
            <a:alpha val="18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 y="0"/>
            <a:ext cx="12191999" cy="6894285"/>
          </a:xfrm>
          <a:prstGeom prst="rect">
            <a:avLst/>
          </a:prstGeom>
        </p:spPr>
      </p:pic>
      <p:sp>
        <p:nvSpPr>
          <p:cNvPr id="2" name="Title 1"/>
          <p:cNvSpPr>
            <a:spLocks noGrp="1"/>
          </p:cNvSpPr>
          <p:nvPr>
            <p:ph type="title"/>
          </p:nvPr>
        </p:nvSpPr>
        <p:spPr>
          <a:xfrm>
            <a:off x="455365" y="122467"/>
            <a:ext cx="11460864" cy="5178843"/>
          </a:xfrm>
        </p:spPr>
        <p:txBody>
          <a:bodyPr>
            <a:noAutofit/>
          </a:bodyPr>
          <a:lstStyle>
            <a:lvl1pPr algn="ctr">
              <a:defRPr lang="en-US" sz="6000" kern="1200" dirty="0">
                <a:solidFill>
                  <a:srgbClr val="290088"/>
                </a:solidFill>
                <a:latin typeface="+mn-lt"/>
                <a:ea typeface="+mj-ea"/>
                <a:cs typeface="+mj-cs"/>
              </a:defRPr>
            </a:lvl1pPr>
          </a:lstStyle>
          <a:p>
            <a:r>
              <a:rPr lang="en-US" dirty="0"/>
              <a:t>Click to edit Master title style</a:t>
            </a:r>
          </a:p>
        </p:txBody>
      </p:sp>
      <p:sp>
        <p:nvSpPr>
          <p:cNvPr id="14" name="Text Placeholder 13"/>
          <p:cNvSpPr>
            <a:spLocks noGrp="1"/>
          </p:cNvSpPr>
          <p:nvPr>
            <p:ph type="body" sz="quarter" idx="10"/>
          </p:nvPr>
        </p:nvSpPr>
        <p:spPr>
          <a:xfrm>
            <a:off x="5687786" y="5203334"/>
            <a:ext cx="6388100" cy="1538550"/>
          </a:xfrm>
        </p:spPr>
        <p:txBody>
          <a:bodyPr>
            <a:normAutofit/>
          </a:bodyPr>
          <a:lstStyle>
            <a:lvl1pPr marL="0" indent="0" algn="l">
              <a:buNone/>
              <a:defRPr sz="2400">
                <a:solidFill>
                  <a:srgbClr val="290088"/>
                </a:solidFill>
                <a:latin typeface="+mj-lt"/>
              </a:defRPr>
            </a:lvl1pPr>
            <a:lvl2pPr marL="457200" indent="0" algn="ctr">
              <a:buNone/>
              <a:defRPr sz="1800">
                <a:latin typeface="HelveticaNeueLT Std Cn" panose="020B0506030502030204" pitchFamily="34" charset="0"/>
              </a:defRPr>
            </a:lvl2pPr>
            <a:lvl3pPr marL="914400" indent="0" algn="ctr">
              <a:buNone/>
              <a:defRPr sz="1800">
                <a:latin typeface="HelveticaNeueLT Std Cn" panose="020B0506030502030204" pitchFamily="34" charset="0"/>
              </a:defRPr>
            </a:lvl3pPr>
            <a:lvl4pPr marL="1371600" indent="0" algn="ctr">
              <a:buNone/>
              <a:defRPr sz="1800">
                <a:latin typeface="HelveticaNeueLT Std Cn" panose="020B0506030502030204" pitchFamily="34" charset="0"/>
              </a:defRPr>
            </a:lvl4pPr>
            <a:lvl5pPr marL="1828800" indent="0" algn="ctr">
              <a:buNone/>
              <a:defRPr sz="1800">
                <a:latin typeface="HelveticaNeueLT Std Cn" panose="020B0506030502030204" pitchFamily="34" charset="0"/>
              </a:defRPr>
            </a:lvl5pPr>
          </a:lstStyle>
          <a:p>
            <a:pPr lvl="0"/>
            <a:r>
              <a:rPr lang="en-US" dirty="0"/>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205132"/>
            <a:ext cx="5376104" cy="892665"/>
          </a:xfrm>
          <a:prstGeom prst="rect">
            <a:avLst/>
          </a:prstGeom>
        </p:spPr>
      </p:pic>
    </p:spTree>
    <p:extLst>
      <p:ext uri="{BB962C8B-B14F-4D97-AF65-F5344CB8AC3E}">
        <p14:creationId xmlns:p14="http://schemas.microsoft.com/office/powerpoint/2010/main" val="361771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3EA6F-09DB-443B-B17A-76613FDF79B8}" type="datetimeFigureOut">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120418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3EA6F-09DB-443B-B17A-76613FDF79B8}" type="datetimeFigureOut">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1469839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1" y="3"/>
            <a:ext cx="10515600" cy="6857999"/>
          </a:xfrm>
        </p:spPr>
        <p:txBody>
          <a:bodyPr anchor="ctr" anchorCtr="0">
            <a:normAutofit/>
          </a:bodyPr>
          <a:lstStyle>
            <a:lvl1pPr algn="ctr">
              <a:defRPr sz="96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5540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F6F4E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CD245-0481-414C-AD4C-E009E2C29E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80249" y="6015831"/>
            <a:ext cx="604303" cy="681037"/>
          </a:xfrm>
          <a:prstGeom prst="rect">
            <a:avLst/>
          </a:prstGeom>
        </p:spPr>
      </p:pic>
    </p:spTree>
    <p:extLst>
      <p:ext uri="{BB962C8B-B14F-4D97-AF65-F5344CB8AC3E}">
        <p14:creationId xmlns:p14="http://schemas.microsoft.com/office/powerpoint/2010/main" val="13832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and Vertical Text">
    <p:bg>
      <p:bgPr>
        <a:solidFill>
          <a:srgbClr val="F3F2F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6E461-C688-473F-9C03-55D0626563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80249" y="6015831"/>
            <a:ext cx="604303" cy="681037"/>
          </a:xfrm>
          <a:prstGeom prst="rect">
            <a:avLst/>
          </a:prstGeom>
        </p:spPr>
      </p:pic>
    </p:spTree>
    <p:extLst>
      <p:ext uri="{BB962C8B-B14F-4D97-AF65-F5344CB8AC3E}">
        <p14:creationId xmlns:p14="http://schemas.microsoft.com/office/powerpoint/2010/main" val="559481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19BB-40F5-4E27-AF33-C72AEC2A297A}"/>
              </a:ext>
            </a:extLst>
          </p:cNvPr>
          <p:cNvSpPr>
            <a:spLocks noGrp="1"/>
          </p:cNvSpPr>
          <p:nvPr>
            <p:ph type="title"/>
          </p:nvPr>
        </p:nvSpPr>
        <p:spPr/>
        <p:txBody>
          <a:bodyPr/>
          <a:lstStyle/>
          <a:p>
            <a:r>
              <a:rPr lang="en-US" dirty="0"/>
              <a:t>Click to edit Master title style</a:t>
            </a:r>
            <a:endParaRPr lang="en-CA" dirty="0"/>
          </a:p>
        </p:txBody>
      </p:sp>
      <p:sp>
        <p:nvSpPr>
          <p:cNvPr id="3" name="Date Placeholder 2">
            <a:extLst>
              <a:ext uri="{FF2B5EF4-FFF2-40B4-BE49-F238E27FC236}">
                <a16:creationId xmlns:a16="http://schemas.microsoft.com/office/drawing/2014/main" id="{D04D6CBF-C71A-4145-9863-CC7A16DA674C}"/>
              </a:ext>
            </a:extLst>
          </p:cNvPr>
          <p:cNvSpPr>
            <a:spLocks noGrp="1"/>
          </p:cNvSpPr>
          <p:nvPr>
            <p:ph type="dt" sz="half" idx="10"/>
          </p:nvPr>
        </p:nvSpPr>
        <p:spPr/>
        <p:txBody>
          <a:bodyPr/>
          <a:lstStyle/>
          <a:p>
            <a:fld id="{CD03EA6F-09DB-443B-B17A-76613FDF79B8}" type="datetimeFigureOut">
              <a:rPr lang="en-US" smtClean="0"/>
              <a:pPr/>
              <a:t>8/17/20</a:t>
            </a:fld>
            <a:endParaRPr lang="en-US"/>
          </a:p>
        </p:txBody>
      </p:sp>
      <p:sp>
        <p:nvSpPr>
          <p:cNvPr id="4" name="Footer Placeholder 3">
            <a:extLst>
              <a:ext uri="{FF2B5EF4-FFF2-40B4-BE49-F238E27FC236}">
                <a16:creationId xmlns:a16="http://schemas.microsoft.com/office/drawing/2014/main" id="{D34E2F0E-7F28-4240-814E-0AA06CA32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BA040-0BB7-465D-B7C3-893A4DEE3553}"/>
              </a:ext>
            </a:extLst>
          </p:cNvPr>
          <p:cNvSpPr>
            <a:spLocks noGrp="1"/>
          </p:cNvSpPr>
          <p:nvPr>
            <p:ph type="sldNum" sz="quarter" idx="12"/>
          </p:nvPr>
        </p:nvSpPr>
        <p:spPr/>
        <p:txBody>
          <a:bodyPr/>
          <a:lstStyle/>
          <a:p>
            <a:fld id="{E53BA949-CD2C-4590-B090-BB94B8C913C7}" type="slidenum">
              <a:rPr lang="en-US" smtClean="0"/>
              <a:pPr/>
              <a:t>‹#›</a:t>
            </a:fld>
            <a:endParaRPr lang="en-US"/>
          </a:p>
        </p:txBody>
      </p:sp>
      <p:pic>
        <p:nvPicPr>
          <p:cNvPr id="6" name="Picture 5">
            <a:extLst>
              <a:ext uri="{FF2B5EF4-FFF2-40B4-BE49-F238E27FC236}">
                <a16:creationId xmlns:a16="http://schemas.microsoft.com/office/drawing/2014/main" id="{D089DE07-5E6E-47CE-A7AF-E35C83DE9A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80249" y="6015831"/>
            <a:ext cx="604303" cy="681037"/>
          </a:xfrm>
          <a:prstGeom prst="rect">
            <a:avLst/>
          </a:prstGeom>
        </p:spPr>
      </p:pic>
      <p:sp>
        <p:nvSpPr>
          <p:cNvPr id="8" name="Text Placeholder 7">
            <a:extLst>
              <a:ext uri="{FF2B5EF4-FFF2-40B4-BE49-F238E27FC236}">
                <a16:creationId xmlns:a16="http://schemas.microsoft.com/office/drawing/2014/main" id="{E6321C67-9932-44D9-A504-3836F7E1FBBB}"/>
              </a:ext>
            </a:extLst>
          </p:cNvPr>
          <p:cNvSpPr>
            <a:spLocks noGrp="1"/>
          </p:cNvSpPr>
          <p:nvPr>
            <p:ph type="body" sz="quarter" idx="13"/>
          </p:nvPr>
        </p:nvSpPr>
        <p:spPr>
          <a:xfrm>
            <a:off x="838200" y="1800225"/>
            <a:ext cx="10515600" cy="44608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281032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7621BA4-DBAF-4A2B-B85A-A8A4C0C496F8}"/>
              </a:ext>
            </a:extLst>
          </p:cNvPr>
          <p:cNvSpPr>
            <a:spLocks noGrp="1"/>
          </p:cNvSpPr>
          <p:nvPr>
            <p:ph type="dt" sz="half" idx="10"/>
          </p:nvPr>
        </p:nvSpPr>
        <p:spPr/>
        <p:txBody>
          <a:bodyPr/>
          <a:lstStyle/>
          <a:p>
            <a:fld id="{CD03EA6F-09DB-443B-B17A-76613FDF79B8}" type="datetimeFigureOut">
              <a:rPr lang="en-US" smtClean="0"/>
              <a:pPr/>
              <a:t>8/17/20</a:t>
            </a:fld>
            <a:endParaRPr lang="en-US"/>
          </a:p>
        </p:txBody>
      </p:sp>
      <p:sp>
        <p:nvSpPr>
          <p:cNvPr id="4" name="Footer Placeholder 3">
            <a:extLst>
              <a:ext uri="{FF2B5EF4-FFF2-40B4-BE49-F238E27FC236}">
                <a16:creationId xmlns:a16="http://schemas.microsoft.com/office/drawing/2014/main" id="{7F63AE1B-1DFA-4688-9537-39CB9A4BE9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1F954B-8314-4935-B65C-93C75E09C394}"/>
              </a:ext>
            </a:extLst>
          </p:cNvPr>
          <p:cNvSpPr>
            <a:spLocks noGrp="1"/>
          </p:cNvSpPr>
          <p:nvPr>
            <p:ph type="sldNum" sz="quarter" idx="12"/>
          </p:nvPr>
        </p:nvSpPr>
        <p:spPr/>
        <p:txBody>
          <a:bodyPr/>
          <a:lstStyle/>
          <a:p>
            <a:fld id="{E53BA949-CD2C-4590-B090-BB94B8C913C7}" type="slidenum">
              <a:rPr lang="en-US" smtClean="0"/>
              <a:pPr/>
              <a:t>‹#›</a:t>
            </a:fld>
            <a:endParaRPr lang="en-US"/>
          </a:p>
        </p:txBody>
      </p:sp>
      <p:pic>
        <p:nvPicPr>
          <p:cNvPr id="6" name="Picture 5">
            <a:extLst>
              <a:ext uri="{FF2B5EF4-FFF2-40B4-BE49-F238E27FC236}">
                <a16:creationId xmlns:a16="http://schemas.microsoft.com/office/drawing/2014/main" id="{3C3ABB79-15E8-460F-9CA8-DD5F0CF85C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 b="11911"/>
          <a:stretch/>
        </p:blipFill>
        <p:spPr>
          <a:xfrm>
            <a:off x="-33866" y="-38101"/>
            <a:ext cx="4738068" cy="6896101"/>
          </a:xfrm>
          <a:prstGeom prst="rect">
            <a:avLst/>
          </a:prstGeom>
        </p:spPr>
      </p:pic>
    </p:spTree>
    <p:extLst>
      <p:ext uri="{BB962C8B-B14F-4D97-AF65-F5344CB8AC3E}">
        <p14:creationId xmlns:p14="http://schemas.microsoft.com/office/powerpoint/2010/main" val="44537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8/17/20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80462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3EA6F-09DB-443B-B17A-76613FDF79B8}" type="datetimeFigureOut">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67342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8/17/20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65338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8/17/20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41435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8/17/20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28187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3EA6F-09DB-443B-B17A-76613FDF79B8}" type="datetimeFigureOut">
              <a:rPr lang="en-US" smtClean="0"/>
              <a:pPr/>
              <a:t>8/17/20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21161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03EA6F-09DB-443B-B17A-76613FDF79B8}" type="datetimeFigureOut">
              <a:rPr lang="en-US" smtClean="0"/>
              <a:pPr/>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77756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03EA6F-09DB-443B-B17A-76613FDF79B8}" type="datetimeFigureOut">
              <a:rPr lang="en-US" smtClean="0"/>
              <a:pPr/>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BA949-CD2C-4590-B090-BB94B8C913C7}" type="slidenum">
              <a:rPr lang="en-US" smtClean="0"/>
              <a:pPr/>
              <a:t>‹#›</a:t>
            </a:fld>
            <a:endParaRPr lang="en-US"/>
          </a:p>
        </p:txBody>
      </p:sp>
    </p:spTree>
    <p:extLst>
      <p:ext uri="{BB962C8B-B14F-4D97-AF65-F5344CB8AC3E}">
        <p14:creationId xmlns:p14="http://schemas.microsoft.com/office/powerpoint/2010/main" val="210546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7B360-CB58-4577-B560-1A67FD772D50}"/>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2" y="-36285"/>
            <a:ext cx="12191999" cy="6894285"/>
          </a:xfrm>
          <a:prstGeom prst="rect">
            <a:avLst/>
          </a:prstGeom>
        </p:spPr>
      </p:pic>
      <p:pic>
        <p:nvPicPr>
          <p:cNvPr id="9" name="Picture 8">
            <a:extLst>
              <a:ext uri="{FF2B5EF4-FFF2-40B4-BE49-F238E27FC236}">
                <a16:creationId xmlns:a16="http://schemas.microsoft.com/office/drawing/2014/main" id="{8196368B-AEB8-4975-80C1-47E30510F47C}"/>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a:stretch/>
        </p:blipFill>
        <p:spPr>
          <a:xfrm>
            <a:off x="11280249" y="6015831"/>
            <a:ext cx="604303" cy="68103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3EA6F-09DB-443B-B17A-76613FDF79B8}" type="datetimeFigureOut">
              <a:rPr lang="en-US" smtClean="0"/>
              <a:pPr/>
              <a:t>8/17/20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A949-CD2C-4590-B090-BB94B8C913C7}" type="slidenum">
              <a:rPr lang="en-US" smtClean="0"/>
              <a:pPr/>
              <a:t>‹#›</a:t>
            </a:fld>
            <a:endParaRPr lang="en-US"/>
          </a:p>
        </p:txBody>
      </p:sp>
    </p:spTree>
    <p:extLst>
      <p:ext uri="{BB962C8B-B14F-4D97-AF65-F5344CB8AC3E}">
        <p14:creationId xmlns:p14="http://schemas.microsoft.com/office/powerpoint/2010/main" val="4098781964"/>
      </p:ext>
    </p:extLst>
  </p:cSld>
  <p:clrMap bg1="lt1" tx1="dk1" bg2="lt2" tx2="dk2" accent1="accent1" accent2="accent2" accent3="accent3" accent4="accent4" accent5="accent5" accent6="accent6" hlink="hlink" folHlink="folHlink"/>
  <p:sldLayoutIdLst>
    <p:sldLayoutId id="214748366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65" r:id="rId12"/>
    <p:sldLayoutId id="2147483683" r:id="rId13"/>
    <p:sldLayoutId id="2147483684" r:id="rId14"/>
    <p:sldLayoutId id="2147483727" r:id="rId15"/>
    <p:sldLayoutId id="214748373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blog.wikimedia.org/2011/05/22/new-interactive-visualization-shows-global-distribution-of-wikipedia-edi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lauraczerniewicz.co.za/2012/02/voices-south/" TargetMode="External"/><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Learning Outcomes </a:t>
            </a:r>
          </a:p>
        </p:txBody>
      </p:sp>
      <p:sp>
        <p:nvSpPr>
          <p:cNvPr id="3" name="Text Placeholder 2"/>
          <p:cNvSpPr>
            <a:spLocks noGrp="1"/>
          </p:cNvSpPr>
          <p:nvPr>
            <p:ph type="body" idx="1"/>
          </p:nvPr>
        </p:nvSpPr>
        <p:spPr/>
        <p:txBody>
          <a:bodyPr>
            <a:normAutofit/>
          </a:bodyPr>
          <a:lstStyle/>
          <a:p>
            <a:r>
              <a:rPr lang="en-NZ" sz="1900" dirty="0">
                <a:solidFill>
                  <a:srgbClr val="290088"/>
                </a:solidFill>
                <a:latin typeface="Calibri" pitchFamily="34" charset="0"/>
              </a:rPr>
              <a:t>Review your existing learning networks </a:t>
            </a:r>
          </a:p>
          <a:p>
            <a:r>
              <a:rPr lang="en-NZ" sz="1900" dirty="0">
                <a:solidFill>
                  <a:srgbClr val="290088"/>
                </a:solidFill>
                <a:latin typeface="Calibri" pitchFamily="34" charset="0"/>
              </a:rPr>
              <a:t>Expand your digital networks </a:t>
            </a:r>
          </a:p>
          <a:p>
            <a:r>
              <a:rPr lang="en-NZ" sz="1900" dirty="0">
                <a:solidFill>
                  <a:srgbClr val="290088"/>
                </a:solidFill>
                <a:latin typeface="Calibri" pitchFamily="34" charset="0"/>
              </a:rPr>
              <a:t>Understand your position as a digital education leader </a:t>
            </a:r>
          </a:p>
          <a:p>
            <a:r>
              <a:rPr lang="en-NZ" sz="1900" dirty="0">
                <a:solidFill>
                  <a:srgbClr val="290088"/>
                </a:solidFill>
                <a:latin typeface="Calibri" pitchFamily="34" charset="0"/>
              </a:rPr>
              <a:t>Identify gaps and opportunities in your own context where you can make a contribution</a:t>
            </a:r>
          </a:p>
          <a:p>
            <a:r>
              <a:rPr lang="en-NZ" sz="1900" dirty="0">
                <a:solidFill>
                  <a:srgbClr val="290088"/>
                </a:solidFill>
                <a:latin typeface="Calibri" pitchFamily="34" charset="0"/>
              </a:rPr>
              <a:t>Understand how you can contribute to changes in digital education  </a:t>
            </a:r>
          </a:p>
          <a:p>
            <a:r>
              <a:rPr lang="en-NZ" sz="1900" dirty="0">
                <a:solidFill>
                  <a:srgbClr val="290088"/>
                </a:solidFill>
                <a:latin typeface="Calibri" pitchFamily="34" charset="0"/>
              </a:rPr>
              <a:t>Identify how forming part of a network helps to build capacity. </a:t>
            </a:r>
          </a:p>
          <a:p>
            <a:r>
              <a:rPr lang="en-NZ" sz="1900" dirty="0">
                <a:solidFill>
                  <a:srgbClr val="290088"/>
                </a:solidFill>
                <a:latin typeface="Calibri" pitchFamily="34" charset="0"/>
              </a:rPr>
              <a:t> Design an inclusive and open learning resource to address a need</a:t>
            </a:r>
            <a:br>
              <a:rPr lang="en-NZ" sz="3200" dirty="0">
                <a:solidFill>
                  <a:srgbClr val="000000"/>
                </a:solidFill>
                <a:latin typeface="Arial"/>
                <a:ea typeface="Arial"/>
                <a:cs typeface="Arial"/>
                <a:sym typeface="Arial"/>
              </a:rPr>
            </a:br>
            <a:endParaRPr lang="en-ZA" dirty="0"/>
          </a:p>
          <a:p>
            <a:endParaRPr lang="en-ZA" dirty="0"/>
          </a:p>
        </p:txBody>
      </p:sp>
    </p:spTree>
    <p:extLst>
      <p:ext uri="{BB962C8B-B14F-4D97-AF65-F5344CB8AC3E}">
        <p14:creationId xmlns:p14="http://schemas.microsoft.com/office/powerpoint/2010/main" val="315603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83" y="216269"/>
            <a:ext cx="10515600" cy="1325563"/>
          </a:xfrm>
        </p:spPr>
        <p:txBody>
          <a:bodyPr>
            <a:normAutofit/>
          </a:bodyPr>
          <a:lstStyle/>
          <a:p>
            <a:r>
              <a:rPr lang="en-ZA" sz="3300" dirty="0">
                <a:solidFill>
                  <a:srgbClr val="290088"/>
                </a:solidFill>
                <a:latin typeface="Calibri" pitchFamily="34" charset="0"/>
              </a:rPr>
              <a:t>So what happens if You or We don’t contribute to online content?</a:t>
            </a:r>
          </a:p>
        </p:txBody>
      </p:sp>
      <p:pic>
        <p:nvPicPr>
          <p:cNvPr id="4" name="Content Placeholder 3" descr="Snap 2018-03-28 at 13.10.35.png"/>
          <p:cNvPicPr>
            <a:picLocks noGrp="1" noChangeAspect="1"/>
          </p:cNvPicPr>
          <p:nvPr>
            <p:ph idx="1"/>
          </p:nvPr>
        </p:nvPicPr>
        <p:blipFill>
          <a:blip r:embed="rId3" cstate="print"/>
          <a:stretch>
            <a:fillRect/>
          </a:stretch>
        </p:blipFill>
        <p:spPr>
          <a:xfrm>
            <a:off x="5055434" y="1541832"/>
            <a:ext cx="5317518" cy="4351338"/>
          </a:xfrm>
        </p:spPr>
      </p:pic>
      <p:sp>
        <p:nvSpPr>
          <p:cNvPr id="5" name="TextBox 4"/>
          <p:cNvSpPr txBox="1"/>
          <p:nvPr/>
        </p:nvSpPr>
        <p:spPr>
          <a:xfrm>
            <a:off x="0" y="6488668"/>
            <a:ext cx="8434168" cy="369332"/>
          </a:xfrm>
          <a:prstGeom prst="rect">
            <a:avLst/>
          </a:prstGeom>
          <a:noFill/>
        </p:spPr>
        <p:txBody>
          <a:bodyPr wrap="none" rtlCol="0">
            <a:spAutoFit/>
          </a:bodyPr>
          <a:lstStyle/>
          <a:p>
            <a:r>
              <a:rPr lang="en-ZA" dirty="0">
                <a:solidFill>
                  <a:srgbClr val="290088"/>
                </a:solidFill>
              </a:rPr>
              <a:t>Source: https://static.businessinsider.com/image/529f684c6bb3f74c7f58f401/image.jpg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237534"/>
            <a:ext cx="10515600" cy="1325563"/>
          </a:xfrm>
        </p:spPr>
        <p:txBody>
          <a:bodyPr>
            <a:normAutofit/>
          </a:bodyPr>
          <a:lstStyle/>
          <a:p>
            <a:r>
              <a:rPr lang="en-ZA" sz="3300" dirty="0">
                <a:solidFill>
                  <a:srgbClr val="290088"/>
                </a:solidFill>
                <a:latin typeface="Calibri" pitchFamily="34" charset="0"/>
              </a:rPr>
              <a:t>The landmasses on Earth look more like this</a:t>
            </a:r>
          </a:p>
        </p:txBody>
      </p:sp>
      <p:pic>
        <p:nvPicPr>
          <p:cNvPr id="7" name="Picture 6">
            <a:extLst>
              <a:ext uri="{FF2B5EF4-FFF2-40B4-BE49-F238E27FC236}">
                <a16:creationId xmlns:a16="http://schemas.microsoft.com/office/drawing/2014/main" id="{F6C9A4C7-8EDC-5E43-A4C2-A55167020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048" y="1377211"/>
            <a:ext cx="6833752" cy="4348142"/>
          </a:xfrm>
          <a:prstGeom prst="rect">
            <a:avLst/>
          </a:prstGeom>
        </p:spPr>
      </p:pic>
      <p:sp>
        <p:nvSpPr>
          <p:cNvPr id="3" name="TextBox 2">
            <a:extLst>
              <a:ext uri="{FF2B5EF4-FFF2-40B4-BE49-F238E27FC236}">
                <a16:creationId xmlns:a16="http://schemas.microsoft.com/office/drawing/2014/main" id="{66E8761F-36B0-BC4D-A284-0E70EE273040}"/>
              </a:ext>
            </a:extLst>
          </p:cNvPr>
          <p:cNvSpPr txBox="1"/>
          <p:nvPr/>
        </p:nvSpPr>
        <p:spPr>
          <a:xfrm>
            <a:off x="404037" y="5895474"/>
            <a:ext cx="10334847" cy="923330"/>
          </a:xfrm>
          <a:prstGeom prst="rect">
            <a:avLst/>
          </a:prstGeom>
          <a:noFill/>
        </p:spPr>
        <p:txBody>
          <a:bodyPr wrap="square" rtlCol="0">
            <a:spAutoFit/>
          </a:bodyPr>
          <a:lstStyle/>
          <a:p>
            <a:r>
              <a:rPr lang="en-ZA" dirty="0"/>
              <a:t>Map image CC BY https://</a:t>
            </a:r>
            <a:r>
              <a:rPr lang="en-ZA" dirty="0" err="1"/>
              <a:t>www.flickr.com</a:t>
            </a:r>
            <a:r>
              <a:rPr lang="en-ZA" dirty="0"/>
              <a:t>/photos/</a:t>
            </a:r>
            <a:r>
              <a:rPr lang="en-ZA" dirty="0" err="1"/>
              <a:t>perrenque</a:t>
            </a:r>
            <a:r>
              <a:rPr lang="en-ZA" dirty="0"/>
              <a:t>/3637826893</a:t>
            </a:r>
          </a:p>
          <a:p>
            <a:pPr lvl="0" defTabSz="914400">
              <a:defRPr/>
            </a:pPr>
            <a:r>
              <a:rPr lang="en-ZA" dirty="0"/>
              <a:t>Discussion of this map : http://</a:t>
            </a:r>
            <a:r>
              <a:rPr lang="en-ZA" dirty="0" err="1"/>
              <a:t>livelearnevolve.com</a:t>
            </a:r>
            <a:r>
              <a:rPr lang="en-ZA" dirty="0"/>
              <a:t>/peters-projection-world-map/</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02" y="0"/>
            <a:ext cx="10515600" cy="1325563"/>
          </a:xfrm>
        </p:spPr>
        <p:txBody>
          <a:bodyPr>
            <a:normAutofit/>
          </a:bodyPr>
          <a:lstStyle/>
          <a:p>
            <a:r>
              <a:rPr lang="en-ZA" sz="3300" dirty="0">
                <a:solidFill>
                  <a:srgbClr val="290088"/>
                </a:solidFill>
                <a:latin typeface="Calibri" pitchFamily="34" charset="0"/>
              </a:rPr>
              <a:t>The real size of Africa</a:t>
            </a:r>
          </a:p>
        </p:txBody>
      </p:sp>
      <p:pic>
        <p:nvPicPr>
          <p:cNvPr id="4" name="Picture 3" descr="Africa-true-size-peters-projection.png"/>
          <p:cNvPicPr>
            <a:picLocks noChangeAspect="1"/>
          </p:cNvPicPr>
          <p:nvPr/>
        </p:nvPicPr>
        <p:blipFill>
          <a:blip r:embed="rId3" cstate="print"/>
          <a:stretch>
            <a:fillRect/>
          </a:stretch>
        </p:blipFill>
        <p:spPr>
          <a:xfrm>
            <a:off x="5106356" y="634023"/>
            <a:ext cx="4773529" cy="5335574"/>
          </a:xfrm>
          <a:prstGeom prst="rect">
            <a:avLst/>
          </a:prstGeom>
        </p:spPr>
      </p:pic>
      <p:sp>
        <p:nvSpPr>
          <p:cNvPr id="3" name="TextBox 2">
            <a:extLst>
              <a:ext uri="{FF2B5EF4-FFF2-40B4-BE49-F238E27FC236}">
                <a16:creationId xmlns:a16="http://schemas.microsoft.com/office/drawing/2014/main" id="{95C2A85C-6BF5-094C-8775-52ED030F8EA3}"/>
              </a:ext>
            </a:extLst>
          </p:cNvPr>
          <p:cNvSpPr txBox="1"/>
          <p:nvPr/>
        </p:nvSpPr>
        <p:spPr>
          <a:xfrm>
            <a:off x="0" y="6512843"/>
            <a:ext cx="10909005" cy="646331"/>
          </a:xfrm>
          <a:prstGeom prst="rect">
            <a:avLst/>
          </a:prstGeom>
          <a:noFill/>
        </p:spPr>
        <p:txBody>
          <a:bodyPr wrap="square" rtlCol="0">
            <a:spAutoFit/>
          </a:bodyPr>
          <a:lstStyle/>
          <a:p>
            <a:r>
              <a:rPr lang="en-ZA" dirty="0"/>
              <a:t>Image CC BY https://</a:t>
            </a:r>
            <a:r>
              <a:rPr lang="en-ZA" dirty="0" err="1"/>
              <a:t>commons.wikimedia.org</a:t>
            </a:r>
            <a:r>
              <a:rPr lang="en-ZA" dirty="0"/>
              <a:t>/wiki/</a:t>
            </a:r>
            <a:r>
              <a:rPr lang="en-ZA" dirty="0" err="1"/>
              <a:t>File:Afrika-real-size.png</a:t>
            </a:r>
            <a:endParaRPr lang="en-ZA"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838200" y="1672385"/>
            <a:ext cx="4217656" cy="3496661"/>
          </a:xfrm>
        </p:spPr>
        <p:txBody>
          <a:bodyPr>
            <a:normAutofit lnSpcReduction="10000"/>
          </a:bodyPr>
          <a:lstStyle/>
          <a:p>
            <a:pPr marL="0" indent="0">
              <a:buNone/>
            </a:pPr>
            <a:r>
              <a:rPr lang="en-US" sz="3200" b="1" dirty="0"/>
              <a:t>It’s not enough to just </a:t>
            </a:r>
            <a:r>
              <a:rPr lang="en-US" sz="4400" b="1" dirty="0">
                <a:solidFill>
                  <a:srgbClr val="FF0000"/>
                </a:solidFill>
              </a:rPr>
              <a:t>survive</a:t>
            </a:r>
            <a:r>
              <a:rPr lang="en-US" sz="3200" b="1" dirty="0"/>
              <a:t> but also to </a:t>
            </a:r>
            <a:r>
              <a:rPr lang="en-US" sz="4400" b="1" dirty="0">
                <a:solidFill>
                  <a:srgbClr val="FF0000"/>
                </a:solidFill>
              </a:rPr>
              <a:t>thrive</a:t>
            </a:r>
          </a:p>
          <a:p>
            <a:pPr marL="0" indent="0">
              <a:buNone/>
            </a:pPr>
            <a:r>
              <a:rPr lang="en-US" sz="3200" b="1" dirty="0"/>
              <a:t>….through </a:t>
            </a:r>
            <a:r>
              <a:rPr lang="en-US" sz="4800" b="1" dirty="0">
                <a:solidFill>
                  <a:schemeClr val="tx2"/>
                </a:solidFill>
              </a:rPr>
              <a:t>Participation</a:t>
            </a:r>
            <a:r>
              <a:rPr lang="en-US" sz="3200" b="1" dirty="0"/>
              <a:t> and </a:t>
            </a:r>
            <a:r>
              <a:rPr lang="en-US" sz="4800" b="1" dirty="0">
                <a:solidFill>
                  <a:schemeClr val="accent1"/>
                </a:solidFill>
              </a:rPr>
              <a:t>Contribution</a:t>
            </a:r>
          </a:p>
          <a:p>
            <a:endParaRPr lang="en-US" dirty="0"/>
          </a:p>
        </p:txBody>
      </p:sp>
      <p:pic>
        <p:nvPicPr>
          <p:cNvPr id="1026" name="Picture 2" descr="File:Prosumers-and-customer-service.jpg">
            <a:extLst>
              <a:ext uri="{FF2B5EF4-FFF2-40B4-BE49-F238E27FC236}">
                <a16:creationId xmlns:a16="http://schemas.microsoft.com/office/drawing/2014/main" id="{52DEAAC3-2772-C04A-829C-F9E76423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088" y="477579"/>
            <a:ext cx="6065284" cy="5572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D7DC5E-3435-5145-AFE2-DC3F2C8F26A3}"/>
              </a:ext>
            </a:extLst>
          </p:cNvPr>
          <p:cNvSpPr txBox="1"/>
          <p:nvPr/>
        </p:nvSpPr>
        <p:spPr>
          <a:xfrm>
            <a:off x="382772" y="6251944"/>
            <a:ext cx="8782493" cy="369332"/>
          </a:xfrm>
          <a:prstGeom prst="rect">
            <a:avLst/>
          </a:prstGeom>
          <a:noFill/>
        </p:spPr>
        <p:txBody>
          <a:bodyPr wrap="square" rtlCol="0">
            <a:spAutoFit/>
          </a:bodyPr>
          <a:lstStyle/>
          <a:p>
            <a:r>
              <a:rPr lang="en-US" dirty="0"/>
              <a:t>https://</a:t>
            </a:r>
            <a:r>
              <a:rPr lang="en-US" dirty="0" err="1"/>
              <a:t>commons.wikimedia.org</a:t>
            </a:r>
            <a:r>
              <a:rPr lang="en-US" dirty="0"/>
              <a:t>/wiki/</a:t>
            </a:r>
            <a:r>
              <a:rPr lang="en-US" dirty="0" err="1"/>
              <a:t>File:Prosumers-and-customer-service.jpg</a:t>
            </a:r>
            <a:endParaRPr lang="en-US" dirty="0"/>
          </a:p>
        </p:txBody>
      </p:sp>
    </p:spTree>
    <p:extLst>
      <p:ext uri="{BB962C8B-B14F-4D97-AF65-F5344CB8AC3E}">
        <p14:creationId xmlns:p14="http://schemas.microsoft.com/office/powerpoint/2010/main" val="3987139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300" dirty="0">
                <a:solidFill>
                  <a:srgbClr val="270188"/>
                </a:solidFill>
                <a:latin typeface="Calibri" pitchFamily="34" charset="0"/>
              </a:rPr>
              <a:t>Your PLN</a:t>
            </a:r>
          </a:p>
        </p:txBody>
      </p:sp>
      <p:sp>
        <p:nvSpPr>
          <p:cNvPr id="3" name="Content Placeholder 2"/>
          <p:cNvSpPr>
            <a:spLocks noGrp="1"/>
          </p:cNvSpPr>
          <p:nvPr>
            <p:ph idx="1"/>
          </p:nvPr>
        </p:nvSpPr>
        <p:spPr>
          <a:xfrm>
            <a:off x="838200" y="1543806"/>
            <a:ext cx="10515600" cy="4351338"/>
          </a:xfrm>
        </p:spPr>
        <p:txBody>
          <a:bodyPr>
            <a:normAutofit/>
          </a:bodyPr>
          <a:lstStyle/>
          <a:p>
            <a:pPr marL="0" indent="0">
              <a:buNone/>
            </a:pPr>
            <a:endParaRPr lang="en-ZA" sz="1800" dirty="0">
              <a:solidFill>
                <a:srgbClr val="270188"/>
              </a:solidFill>
              <a:latin typeface="Calibri" pitchFamily="34" charset="0"/>
            </a:endParaRPr>
          </a:p>
          <a:p>
            <a:r>
              <a:rPr lang="en-ZA" sz="1800" dirty="0">
                <a:solidFill>
                  <a:srgbClr val="270188"/>
                </a:solidFill>
                <a:latin typeface="Calibri" pitchFamily="34" charset="0"/>
              </a:rPr>
              <a:t>Where to follow?</a:t>
            </a:r>
          </a:p>
          <a:p>
            <a:pPr lvl="1"/>
            <a:r>
              <a:rPr lang="en-ZA" sz="1800" dirty="0">
                <a:solidFill>
                  <a:srgbClr val="270188"/>
                </a:solidFill>
                <a:latin typeface="Calibri" pitchFamily="34" charset="0"/>
              </a:rPr>
              <a:t>Twitter, Facebook, LinkedIn, YouTube</a:t>
            </a:r>
          </a:p>
          <a:p>
            <a:pPr lvl="1"/>
            <a:endParaRPr lang="en-ZA" sz="1800" dirty="0">
              <a:solidFill>
                <a:srgbClr val="270188"/>
              </a:solidFill>
              <a:latin typeface="Calibri" pitchFamily="34" charset="0"/>
            </a:endParaRPr>
          </a:p>
          <a:p>
            <a:r>
              <a:rPr lang="en-ZA" sz="1800" dirty="0">
                <a:solidFill>
                  <a:srgbClr val="270188"/>
                </a:solidFill>
                <a:latin typeface="Calibri" pitchFamily="34" charset="0"/>
              </a:rPr>
              <a:t>Who to follow?</a:t>
            </a:r>
          </a:p>
          <a:p>
            <a:pPr lvl="1"/>
            <a:r>
              <a:rPr lang="en-ZA" sz="1800" dirty="0">
                <a:solidFill>
                  <a:srgbClr val="270188"/>
                </a:solidFill>
                <a:latin typeface="Calibri" pitchFamily="34" charset="0"/>
              </a:rPr>
              <a:t>“Rock stars” of your discipline</a:t>
            </a:r>
          </a:p>
          <a:p>
            <a:pPr lvl="1"/>
            <a:r>
              <a:rPr lang="en-ZA" sz="1800" dirty="0">
                <a:solidFill>
                  <a:srgbClr val="270188"/>
                </a:solidFill>
                <a:latin typeface="Calibri" pitchFamily="34" charset="0"/>
              </a:rPr>
              <a:t>People who attend the same conferences you do</a:t>
            </a:r>
          </a:p>
          <a:p>
            <a:pPr lvl="1"/>
            <a:r>
              <a:rPr lang="en-ZA" sz="1800" dirty="0">
                <a:solidFill>
                  <a:srgbClr val="270188"/>
                </a:solidFill>
                <a:latin typeface="Calibri" pitchFamily="34" charset="0"/>
              </a:rPr>
              <a:t>From a list provided to you by others</a:t>
            </a:r>
          </a:p>
          <a:p>
            <a:pPr lvl="1"/>
            <a:endParaRPr lang="en-ZA" sz="1800" dirty="0">
              <a:solidFill>
                <a:srgbClr val="270188"/>
              </a:solidFill>
              <a:latin typeface="Calibri" pitchFamily="34" charset="0"/>
            </a:endParaRPr>
          </a:p>
        </p:txBody>
      </p:sp>
      <p:pic>
        <p:nvPicPr>
          <p:cNvPr id="5" name="Picture 4">
            <a:extLst>
              <a:ext uri="{FF2B5EF4-FFF2-40B4-BE49-F238E27FC236}">
                <a16:creationId xmlns:a16="http://schemas.microsoft.com/office/drawing/2014/main" id="{E4FEAE03-5380-294D-8D76-C2CC4591F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32289"/>
            <a:ext cx="12192000" cy="19257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254DE7-BFE3-4743-9A90-811354E79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611084"/>
          </a:xfrm>
          <a:prstGeom prst="rect">
            <a:avLst/>
          </a:prstGeom>
        </p:spPr>
      </p:pic>
      <p:pic>
        <p:nvPicPr>
          <p:cNvPr id="5" name="Picture 4">
            <a:extLst>
              <a:ext uri="{FF2B5EF4-FFF2-40B4-BE49-F238E27FC236}">
                <a16:creationId xmlns:a16="http://schemas.microsoft.com/office/drawing/2014/main" id="{FAB19C57-915D-584A-9B94-98C411D89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 y="3390900"/>
            <a:ext cx="11087100" cy="3467100"/>
          </a:xfrm>
          <a:prstGeom prst="rect">
            <a:avLst/>
          </a:prstGeom>
        </p:spPr>
      </p:pic>
    </p:spTree>
    <p:extLst>
      <p:ext uri="{BB962C8B-B14F-4D97-AF65-F5344CB8AC3E}">
        <p14:creationId xmlns:p14="http://schemas.microsoft.com/office/powerpoint/2010/main" val="14978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70188"/>
                </a:solidFill>
              </a:rPr>
              <a:t>Engaging with (and building) networks (for Learning)</a:t>
            </a:r>
          </a:p>
        </p:txBody>
      </p:sp>
      <p:sp>
        <p:nvSpPr>
          <p:cNvPr id="3" name="Content Placeholder 2"/>
          <p:cNvSpPr>
            <a:spLocks noGrp="1"/>
          </p:cNvSpPr>
          <p:nvPr>
            <p:ph idx="1"/>
          </p:nvPr>
        </p:nvSpPr>
        <p:spPr/>
        <p:txBody>
          <a:bodyPr>
            <a:noAutofit/>
          </a:bodyPr>
          <a:lstStyle/>
          <a:p>
            <a:r>
              <a:rPr lang="en-ZA" sz="1800" dirty="0">
                <a:solidFill>
                  <a:srgbClr val="270188"/>
                </a:solidFill>
                <a:latin typeface="Calibri" pitchFamily="34" charset="0"/>
              </a:rPr>
              <a:t>People connected by interest not by geography.</a:t>
            </a:r>
          </a:p>
          <a:p>
            <a:endParaRPr lang="en-ZA" sz="1800" dirty="0">
              <a:solidFill>
                <a:srgbClr val="270188"/>
              </a:solidFill>
              <a:latin typeface="Calibri" pitchFamily="34" charset="0"/>
            </a:endParaRPr>
          </a:p>
          <a:p>
            <a:r>
              <a:rPr lang="en-ZA" sz="1800" dirty="0">
                <a:solidFill>
                  <a:srgbClr val="270188"/>
                </a:solidFill>
                <a:latin typeface="Calibri" pitchFamily="34" charset="0"/>
              </a:rPr>
              <a:t>“It’s like sitting around a big table  [with the experts] 24/7”</a:t>
            </a:r>
          </a:p>
          <a:p>
            <a:pPr marL="0" indent="0">
              <a:buNone/>
            </a:pPr>
            <a:endParaRPr lang="en-ZA" sz="1800" dirty="0">
              <a:solidFill>
                <a:srgbClr val="270188"/>
              </a:solidFill>
              <a:latin typeface="Calibri" pitchFamily="34" charset="0"/>
            </a:endParaRPr>
          </a:p>
          <a:p>
            <a:r>
              <a:rPr lang="en-ZA" sz="1800" dirty="0">
                <a:solidFill>
                  <a:srgbClr val="270188"/>
                </a:solidFill>
                <a:latin typeface="Calibri" pitchFamily="34" charset="0"/>
              </a:rPr>
              <a:t>Purpose</a:t>
            </a:r>
          </a:p>
          <a:p>
            <a:pPr lvl="1"/>
            <a:r>
              <a:rPr lang="en-ZA" sz="1800" dirty="0">
                <a:solidFill>
                  <a:srgbClr val="270188"/>
                </a:solidFill>
                <a:latin typeface="Calibri" pitchFamily="34" charset="0"/>
              </a:rPr>
              <a:t>Get advice</a:t>
            </a:r>
          </a:p>
          <a:p>
            <a:pPr lvl="1"/>
            <a:r>
              <a:rPr lang="en-ZA" sz="1800" dirty="0">
                <a:solidFill>
                  <a:srgbClr val="270188"/>
                </a:solidFill>
                <a:latin typeface="Calibri" pitchFamily="34" charset="0"/>
              </a:rPr>
              <a:t>Share resources</a:t>
            </a:r>
          </a:p>
          <a:p>
            <a:pPr lvl="1"/>
            <a:r>
              <a:rPr lang="en-ZA" sz="1800" dirty="0">
                <a:solidFill>
                  <a:srgbClr val="270188"/>
                </a:solidFill>
                <a:latin typeface="Calibri" pitchFamily="34" charset="0"/>
              </a:rPr>
              <a:t>Share knowledge and skills</a:t>
            </a:r>
          </a:p>
          <a:p>
            <a:pPr lvl="1"/>
            <a:r>
              <a:rPr lang="en-ZA" sz="1800" dirty="0">
                <a:solidFill>
                  <a:srgbClr val="270188"/>
                </a:solidFill>
                <a:latin typeface="Calibri" pitchFamily="34" charset="0"/>
              </a:rPr>
              <a:t>Professional development (or personal)</a:t>
            </a:r>
          </a:p>
          <a:p>
            <a:pPr lvl="1"/>
            <a:r>
              <a:rPr lang="en-ZA" sz="1800" dirty="0">
                <a:solidFill>
                  <a:srgbClr val="270188"/>
                </a:solidFill>
                <a:latin typeface="Calibri" pitchFamily="34" charset="0"/>
              </a:rPr>
              <a:t>Collaborate</a:t>
            </a:r>
          </a:p>
          <a:p>
            <a:pPr marL="457200" lvl="1" indent="0">
              <a:buNone/>
            </a:pPr>
            <a:endParaRPr lang="en-ZA" sz="1800" dirty="0">
              <a:solidFill>
                <a:srgbClr val="270188"/>
              </a:solidFill>
              <a:latin typeface="Calibri" pitchFamily="34" charset="0"/>
            </a:endParaRPr>
          </a:p>
          <a:p>
            <a:r>
              <a:rPr lang="en-ZA" sz="1800" dirty="0">
                <a:solidFill>
                  <a:srgbClr val="270188"/>
                </a:solidFill>
                <a:latin typeface="Calibri" pitchFamily="34" charset="0"/>
              </a:rPr>
              <a:t>Information overload</a:t>
            </a:r>
          </a:p>
          <a:p>
            <a:pPr lvl="1"/>
            <a:r>
              <a:rPr lang="en-ZA" sz="1800" dirty="0">
                <a:solidFill>
                  <a:srgbClr val="270188"/>
                </a:solidFill>
                <a:latin typeface="Calibri" pitchFamily="34" charset="0"/>
              </a:rPr>
              <a:t>Need to start curating/aggregating the incoming information (but careful because mashup services can come and go)</a:t>
            </a:r>
          </a:p>
          <a:p>
            <a:pPr>
              <a:buNone/>
            </a:pPr>
            <a:endParaRPr lang="en-ZA" sz="1800" dirty="0">
              <a:solidFill>
                <a:srgbClr val="270188"/>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5809" y="101746"/>
            <a:ext cx="8153400" cy="990600"/>
          </a:xfrm>
        </p:spPr>
        <p:txBody>
          <a:bodyPr/>
          <a:lstStyle/>
          <a:p>
            <a:r>
              <a:rPr lang="en-US" dirty="0"/>
              <a:t>Inequality in participation</a:t>
            </a:r>
          </a:p>
        </p:txBody>
      </p:sp>
      <p:pic>
        <p:nvPicPr>
          <p:cNvPr id="4" name="Content Placeholder 3" descr="visualization.png"/>
          <p:cNvPicPr>
            <a:picLocks noGrp="1" noChangeAspect="1"/>
          </p:cNvPicPr>
          <p:nvPr>
            <p:ph idx="1"/>
          </p:nvPr>
        </p:nvPicPr>
        <p:blipFill>
          <a:blip r:embed="rId3" cstate="print">
            <a:extLst>
              <a:ext uri="{28A0092B-C50C-407E-A947-70E740481C1C}">
                <a14:useLocalDpi xmlns:a14="http://schemas.microsoft.com/office/drawing/2010/main" val="0"/>
              </a:ext>
            </a:extLst>
          </a:blip>
          <a:srcRect t="-13081" b="-13081"/>
          <a:stretch>
            <a:fillRect/>
          </a:stretch>
        </p:blipFill>
        <p:spPr>
          <a:xfrm>
            <a:off x="1007390" y="597046"/>
            <a:ext cx="8765119" cy="5522024"/>
          </a:xfrm>
        </p:spPr>
      </p:pic>
      <p:sp>
        <p:nvSpPr>
          <p:cNvPr id="5" name="TextBox 4"/>
          <p:cNvSpPr txBox="1"/>
          <p:nvPr/>
        </p:nvSpPr>
        <p:spPr>
          <a:xfrm>
            <a:off x="4177463" y="5675577"/>
            <a:ext cx="6324600" cy="1077218"/>
          </a:xfrm>
          <a:prstGeom prst="rect">
            <a:avLst/>
          </a:prstGeom>
          <a:noFill/>
        </p:spPr>
        <p:txBody>
          <a:bodyPr wrap="square" rtlCol="0">
            <a:spAutoFit/>
          </a:bodyPr>
          <a:lstStyle/>
          <a:p>
            <a:r>
              <a:rPr lang="en-US" dirty="0"/>
              <a:t>Edits on one day in English </a:t>
            </a:r>
            <a:r>
              <a:rPr lang="en-US" dirty="0" err="1"/>
              <a:t>wikipedia</a:t>
            </a:r>
            <a:r>
              <a:rPr lang="en-US" dirty="0"/>
              <a:t>. Very little in Africa</a:t>
            </a:r>
            <a:endParaRPr lang="en-US" sz="1400" dirty="0"/>
          </a:p>
          <a:p>
            <a:r>
              <a:rPr lang="en-US" sz="1400" dirty="0"/>
              <a:t>Source: </a:t>
            </a:r>
            <a:r>
              <a:rPr lang="en-US" sz="1400" dirty="0">
                <a:hlinkClick r:id="rId4"/>
              </a:rPr>
              <a:t>http://blog.wikimedia.org/2011/05/22/new-interactive-visualization-shows-global-distribution-of-wikipedia-edits/</a:t>
            </a:r>
            <a:endParaRPr lang="en-US" sz="1400" dirty="0"/>
          </a:p>
          <a:p>
            <a:endParaRPr lang="en-US" dirty="0"/>
          </a:p>
        </p:txBody>
      </p:sp>
    </p:spTree>
    <p:extLst>
      <p:ext uri="{BB962C8B-B14F-4D97-AF65-F5344CB8AC3E}">
        <p14:creationId xmlns:p14="http://schemas.microsoft.com/office/powerpoint/2010/main" val="16943114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1E8C-F52B-E14A-B9A8-5BFA9D68AB7A}"/>
              </a:ext>
            </a:extLst>
          </p:cNvPr>
          <p:cNvSpPr>
            <a:spLocks noGrp="1"/>
          </p:cNvSpPr>
          <p:nvPr>
            <p:ph type="title"/>
          </p:nvPr>
        </p:nvSpPr>
        <p:spPr/>
        <p:txBody>
          <a:bodyPr/>
          <a:lstStyle/>
          <a:p>
            <a:endParaRPr lang="mi-NZ"/>
          </a:p>
        </p:txBody>
      </p:sp>
      <p:sp>
        <p:nvSpPr>
          <p:cNvPr id="3" name="Content Placeholder 2">
            <a:extLst>
              <a:ext uri="{FF2B5EF4-FFF2-40B4-BE49-F238E27FC236}">
                <a16:creationId xmlns:a16="http://schemas.microsoft.com/office/drawing/2014/main" id="{6700F634-4D74-FB46-ABF4-17CB6A8D649F}"/>
              </a:ext>
            </a:extLst>
          </p:cNvPr>
          <p:cNvSpPr>
            <a:spLocks noGrp="1"/>
          </p:cNvSpPr>
          <p:nvPr>
            <p:ph idx="1"/>
          </p:nvPr>
        </p:nvSpPr>
        <p:spPr/>
        <p:txBody>
          <a:bodyPr/>
          <a:lstStyle/>
          <a:p>
            <a:endParaRPr lang="mi-NZ"/>
          </a:p>
        </p:txBody>
      </p:sp>
      <p:pic>
        <p:nvPicPr>
          <p:cNvPr id="3074" name="Picture 2" descr="http://www.locusmap.eu/wp-content/uploads/Wikipedia-hegemons-and-uneven-geographic-coverage__Oxford-Internet-Institute.png">
            <a:extLst>
              <a:ext uri="{FF2B5EF4-FFF2-40B4-BE49-F238E27FC236}">
                <a16:creationId xmlns:a16="http://schemas.microsoft.com/office/drawing/2014/main" id="{39DC312D-22A8-D84B-8933-12FDCDAD6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0"/>
            <a:ext cx="9693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3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a:extLst>
              <a:ext uri="{FF2B5EF4-FFF2-40B4-BE49-F238E27FC236}">
                <a16:creationId xmlns:a16="http://schemas.microsoft.com/office/drawing/2014/main" id="{39C4E350-85C9-6B42-9A64-1C9024256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7075" y="0"/>
            <a:ext cx="8924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0C7EA3-D07A-664A-8C85-D6F64F27A7A9}"/>
              </a:ext>
            </a:extLst>
          </p:cNvPr>
          <p:cNvSpPr>
            <a:spLocks noGrp="1"/>
          </p:cNvSpPr>
          <p:nvPr>
            <p:ph type="title"/>
          </p:nvPr>
        </p:nvSpPr>
        <p:spPr>
          <a:xfrm>
            <a:off x="304908" y="4181718"/>
            <a:ext cx="3321696" cy="2676282"/>
          </a:xfrm>
        </p:spPr>
        <p:txBody>
          <a:bodyPr>
            <a:noAutofit/>
          </a:bodyPr>
          <a:lstStyle/>
          <a:p>
            <a:r>
              <a:rPr lang="mi-NZ" sz="4400" b="1" dirty="0"/>
              <a:t>Who is represented in digital spaces and who isn’t?</a:t>
            </a:r>
            <a:br>
              <a:rPr lang="mi-NZ" sz="4400" b="1" dirty="0"/>
            </a:br>
            <a:endParaRPr lang="mi-NZ" sz="4400" dirty="0"/>
          </a:p>
        </p:txBody>
      </p:sp>
      <p:pic>
        <p:nvPicPr>
          <p:cNvPr id="3" name="Audio 2">
            <a:hlinkClick r:id="" action="ppaction://media"/>
            <a:extLst>
              <a:ext uri="{FF2B5EF4-FFF2-40B4-BE49-F238E27FC236}">
                <a16:creationId xmlns:a16="http://schemas.microsoft.com/office/drawing/2014/main" id="{E3D10FAB-7B53-D34A-9F3D-F9D4A1059F4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94605796"/>
      </p:ext>
    </p:extLst>
  </p:cSld>
  <p:clrMapOvr>
    <a:masterClrMapping/>
  </p:clrMapOvr>
  <mc:AlternateContent xmlns:mc="http://schemas.openxmlformats.org/markup-compatibility/2006" xmlns:p14="http://schemas.microsoft.com/office/powerpoint/2010/main">
    <mc:Choice Requires="p14">
      <p:transition spd="slow" p14:dur="2000" advTm="10797"/>
    </mc:Choice>
    <mc:Fallback xmlns="">
      <p:transition spd="slow" advTm="10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Inequality in contribution</a:t>
            </a:r>
          </a:p>
        </p:txBody>
      </p:sp>
      <p:pic>
        <p:nvPicPr>
          <p:cNvPr id="4" name="Content Placeholder 3" descr="books-published.png"/>
          <p:cNvPicPr>
            <a:picLocks noGrp="1" noChangeAspect="1"/>
          </p:cNvPicPr>
          <p:nvPr>
            <p:ph idx="1"/>
          </p:nvPr>
        </p:nvPicPr>
        <p:blipFill>
          <a:blip r:embed="rId5" cstate="print">
            <a:extLst>
              <a:ext uri="{28A0092B-C50C-407E-A947-70E740481C1C}">
                <a14:useLocalDpi xmlns:a14="http://schemas.microsoft.com/office/drawing/2010/main" val="0"/>
              </a:ext>
            </a:extLst>
          </a:blip>
          <a:srcRect t="-5869" b="-5869"/>
          <a:stretch>
            <a:fillRect/>
          </a:stretch>
        </p:blipFill>
        <p:spPr>
          <a:xfrm>
            <a:off x="1674372" y="1219201"/>
            <a:ext cx="8483448" cy="4665569"/>
          </a:xfrm>
        </p:spPr>
      </p:pic>
      <p:sp>
        <p:nvSpPr>
          <p:cNvPr id="5" name="TextBox 4"/>
          <p:cNvSpPr txBox="1"/>
          <p:nvPr/>
        </p:nvSpPr>
        <p:spPr>
          <a:xfrm>
            <a:off x="3693695" y="5933553"/>
            <a:ext cx="7990309" cy="1107996"/>
          </a:xfrm>
          <a:prstGeom prst="rect">
            <a:avLst/>
          </a:prstGeom>
          <a:noFill/>
        </p:spPr>
        <p:txBody>
          <a:bodyPr wrap="square" rtlCol="0">
            <a:spAutoFit/>
          </a:bodyPr>
          <a:lstStyle/>
          <a:p>
            <a:r>
              <a:rPr lang="en-US" sz="2400" dirty="0"/>
              <a:t>Africa generates only 0.4% of global content</a:t>
            </a:r>
            <a:endParaRPr lang="en-US" dirty="0"/>
          </a:p>
          <a:p>
            <a:r>
              <a:rPr lang="en-US" dirty="0"/>
              <a:t>Source: </a:t>
            </a:r>
            <a:r>
              <a:rPr lang="en-US" dirty="0">
                <a:hlinkClick r:id="rId6"/>
              </a:rPr>
              <a:t>http://lauraczerniewicz.co.za/2012/02/voices-south/</a:t>
            </a:r>
            <a:endParaRPr lang="en-US" dirty="0"/>
          </a:p>
          <a:p>
            <a:endParaRPr lang="en-US" sz="2400" dirty="0"/>
          </a:p>
        </p:txBody>
      </p:sp>
      <p:pic>
        <p:nvPicPr>
          <p:cNvPr id="3" name="Audio 2">
            <a:hlinkClick r:id="" action="ppaction://media"/>
            <a:extLst>
              <a:ext uri="{FF2B5EF4-FFF2-40B4-BE49-F238E27FC236}">
                <a16:creationId xmlns:a16="http://schemas.microsoft.com/office/drawing/2014/main" id="{60F389FA-41E4-AB48-B83A-A42CE87D9A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403203802"/>
      </p:ext>
    </p:extLst>
  </p:cSld>
  <p:clrMapOvr>
    <a:masterClrMapping/>
  </p:clrMapOvr>
  <p:transition advTm="139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300" dirty="0">
                <a:solidFill>
                  <a:srgbClr val="290088"/>
                </a:solidFill>
                <a:latin typeface="Calibri" pitchFamily="34" charset="0"/>
              </a:rPr>
              <a:t>“We”, who is we? ... who are “You”</a:t>
            </a:r>
          </a:p>
        </p:txBody>
      </p:sp>
      <p:sp>
        <p:nvSpPr>
          <p:cNvPr id="3" name="Content Placeholder 2"/>
          <p:cNvSpPr>
            <a:spLocks noGrp="1"/>
          </p:cNvSpPr>
          <p:nvPr>
            <p:ph idx="1"/>
          </p:nvPr>
        </p:nvSpPr>
        <p:spPr/>
        <p:txBody>
          <a:bodyPr>
            <a:normAutofit/>
          </a:bodyPr>
          <a:lstStyle/>
          <a:p>
            <a:r>
              <a:rPr lang="en-ZA" sz="1800" dirty="0">
                <a:solidFill>
                  <a:srgbClr val="290088"/>
                </a:solidFill>
                <a:latin typeface="Calibri" pitchFamily="34" charset="0"/>
              </a:rPr>
              <a:t>“We” ....  We could be the people in this room but it could also be your organisation, your community, your government</a:t>
            </a:r>
          </a:p>
          <a:p>
            <a:endParaRPr lang="en-ZA" sz="1800" dirty="0">
              <a:solidFill>
                <a:srgbClr val="290088"/>
              </a:solidFill>
              <a:latin typeface="Calibri" pitchFamily="34" charset="0"/>
            </a:endParaRPr>
          </a:p>
          <a:p>
            <a:r>
              <a:rPr lang="en-ZA" sz="1800" dirty="0">
                <a:solidFill>
                  <a:srgbClr val="290088"/>
                </a:solidFill>
                <a:latin typeface="Calibri" pitchFamily="34" charset="0"/>
              </a:rPr>
              <a:t>“You” .... your digital identity is actually situated in communities, cultures, regions, and ultimately, a global political and informational field of ‘the digital’. So as an individual you could perform certain role(s) - i.e. student, teacher, policy maker – but these roles only makes ‘sense’ in relation to, in context to social spaces and institutions (e.g. education, schools, community organizations, governments,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1B1B993D657BD42B16571A6A7AAE2A9" ma:contentTypeVersion="30" ma:contentTypeDescription="Create a new document." ma:contentTypeScope="" ma:versionID="41975f9d27a220bcd806a2a274ebb024">
  <xsd:schema xmlns:xsd="http://www.w3.org/2001/XMLSchema" xmlns:xs="http://www.w3.org/2001/XMLSchema" xmlns:p="http://schemas.microsoft.com/office/2006/metadata/properties" xmlns:ns2="f10d4b91-f67c-4c9d-99a2-7e1788ba4b26" xmlns:ns3="8f89d06d-d4ec-4e64-a157-37747344c90e" xmlns:ns4="d7f63a0c-3387-4091-80af-370ec6ca6610" targetNamespace="http://schemas.microsoft.com/office/2006/metadata/properties" ma:root="true" ma:fieldsID="17bcd94237993bc23c0b129d90b56f94" ns2:_="" ns3:_="" ns4:_="">
    <xsd:import namespace="f10d4b91-f67c-4c9d-99a2-7e1788ba4b26"/>
    <xsd:import namespace="8f89d06d-d4ec-4e64-a157-37747344c90e"/>
    <xsd:import namespace="d7f63a0c-3387-4091-80af-370ec6ca6610"/>
    <xsd:element name="properties">
      <xsd:complexType>
        <xsd:sequence>
          <xsd:element name="documentManagement">
            <xsd:complexType>
              <xsd:all>
                <xsd:element ref="ns2:Publication_x0020_Date" minOccurs="0"/>
                <xsd:element ref="ns2:Description0" minOccurs="0"/>
                <xsd:element ref="ns4:_dlc_DocId" minOccurs="0"/>
                <xsd:element ref="ns4:_dlc_DocIdUrl" minOccurs="0"/>
                <xsd:element ref="ns4:_dlc_DocIdPersistId" minOccurs="0"/>
                <xsd:element ref="ns3:of88eff9cb334256803b5fdc1080fcc0" minOccurs="0"/>
                <xsd:element ref="ns4:TaxCatchAll" minOccurs="0"/>
                <xsd:element ref="ns3:c6ded15b026848738649c123f94c2b37" minOccurs="0"/>
                <xsd:element ref="ns3:d225654933bc4eae91104c0dc2c25127" minOccurs="0"/>
                <xsd:element ref="ns3:gd37bf50347b43b28a635475fbcfbd0f" minOccurs="0"/>
                <xsd:element ref="ns4:TaxKeywordTaxHTField"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d4b91-f67c-4c9d-99a2-7e1788ba4b26" elementFormDefault="qualified">
    <xsd:import namespace="http://schemas.microsoft.com/office/2006/documentManagement/types"/>
    <xsd:import namespace="http://schemas.microsoft.com/office/infopath/2007/PartnerControls"/>
    <xsd:element name="Publication_x0020_Date" ma:index="2" nillable="true" ma:displayName="Publication Date" ma:default="[today]" ma:format="DateOnly" ma:internalName="Publication_x0020_Date">
      <xsd:simpleType>
        <xsd:restriction base="dms:DateTime"/>
      </xsd:simpleType>
    </xsd:element>
    <xsd:element name="Description0" ma:index="8" nillable="true" ma:displayName="Description" ma:internalName="Description0">
      <xsd:simpleType>
        <xsd:restriction base="dms:Note">
          <xsd:maxLength value="255"/>
        </xsd:restriction>
      </xsd:simpleType>
    </xsd:element>
    <xsd:element name="Category" ma:index="24" nillable="true" ma:displayName="Category" ma:default="Corporate" ma:format="Dropdown" ma:internalName="Category">
      <xsd:simpleType>
        <xsd:restriction base="dms:Choice">
          <xsd:enumeration value="Corporate"/>
          <xsd:enumeration value="Finance, Admin &amp; HR"/>
          <xsd:enumeration value="Mail"/>
          <xsd:enumeration value="Programme"/>
          <xsd:enumeration value="Reporting"/>
          <xsd:enumeration value="Travel"/>
          <xsd:enumeration value="Contracts"/>
        </xsd:restriction>
      </xsd:simpleType>
    </xsd:element>
  </xsd:schema>
  <xsd:schema xmlns:xsd="http://www.w3.org/2001/XMLSchema" xmlns:xs="http://www.w3.org/2001/XMLSchema" xmlns:dms="http://schemas.microsoft.com/office/2006/documentManagement/types" xmlns:pc="http://schemas.microsoft.com/office/infopath/2007/PartnerControls" targetNamespace="8f89d06d-d4ec-4e64-a157-37747344c90e" elementFormDefault="qualified">
    <xsd:import namespace="http://schemas.microsoft.com/office/2006/documentManagement/types"/>
    <xsd:import namespace="http://schemas.microsoft.com/office/infopath/2007/PartnerControls"/>
    <xsd:element name="of88eff9cb334256803b5fdc1080fcc0" ma:index="14" nillable="true" ma:taxonomy="true" ma:internalName="of88eff9cb334256803b5fdc1080fcc0" ma:taxonomyFieldName="Authour_x002f_Source" ma:displayName="Author/Source" ma:readOnly="false" ma:default="" ma:fieldId="{8f88eff9-cb33-4256-803b-5fdc1080fcc0}" ma:taxonomyMulti="true" ma:sspId="358487c2-ea03-4029-b5bc-4ed1f8385f1b" ma:termSetId="7a5a9770-ee53-40ed-97e9-84eb0cea756f" ma:anchorId="00000000-0000-0000-0000-000000000000" ma:open="false" ma:isKeyword="false">
      <xsd:complexType>
        <xsd:sequence>
          <xsd:element ref="pc:Terms" minOccurs="0" maxOccurs="1"/>
        </xsd:sequence>
      </xsd:complexType>
    </xsd:element>
    <xsd:element name="c6ded15b026848738649c123f94c2b37" ma:index="16" nillable="true" ma:taxonomy="true" ma:internalName="c6ded15b026848738649c123f94c2b37" ma:taxonomyFieldName="Organisational_x0020_Activity" ma:displayName="Organisational Activity" ma:readOnly="false" ma:default="" ma:fieldId="{c6ded15b-0268-4873-8649-c123f94c2b37}" ma:taxonomyMulti="true" ma:sspId="358487c2-ea03-4029-b5bc-4ed1f8385f1b" ma:termSetId="5268b499-4897-4367-89a7-ad7bb1ed12bd" ma:anchorId="00000000-0000-0000-0000-000000000000" ma:open="false" ma:isKeyword="false">
      <xsd:complexType>
        <xsd:sequence>
          <xsd:element ref="pc:Terms" minOccurs="0" maxOccurs="1"/>
        </xsd:sequence>
      </xsd:complexType>
    </xsd:element>
    <xsd:element name="d225654933bc4eae91104c0dc2c25127" ma:index="17" nillable="true" ma:taxonomy="true" ma:internalName="d225654933bc4eae91104c0dc2c25127" ma:taxonomyFieldName="Region_x002f_Country" ma:displayName="Region/Country" ma:readOnly="false" ma:default="" ma:fieldId="{d2256549-33bc-4eae-9110-4c0dc2c25127}" ma:taxonomyMulti="true" ma:sspId="358487c2-ea03-4029-b5bc-4ed1f8385f1b" ma:termSetId="f7888d64-2ce2-43c0-b93f-a783c573d531" ma:anchorId="00000000-0000-0000-0000-000000000000" ma:open="false" ma:isKeyword="false">
      <xsd:complexType>
        <xsd:sequence>
          <xsd:element ref="pc:Terms" minOccurs="0" maxOccurs="1"/>
        </xsd:sequence>
      </xsd:complexType>
    </xsd:element>
    <xsd:element name="gd37bf50347b43b28a635475fbcfbd0f" ma:index="18" nillable="true" ma:taxonomy="true" ma:internalName="gd37bf50347b43b28a635475fbcfbd0f" ma:taxonomyFieldName="COL_x0020_Document_x0020_Type" ma:displayName="Document Type" ma:readOnly="false" ma:default="" ma:fieldId="{0d37bf50-347b-43b2-8a63-5475fbcfbd0f}" ma:taxonomyMulti="true" ma:sspId="358487c2-ea03-4029-b5bc-4ed1f8385f1b" ma:termSetId="cc730250-f0a1-4d64-a0f4-3c61e9fb9f6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f63a0c-3387-4091-80af-370ec6ca6610"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0e02da1-f936-4633-8c0b-cc5fae9aa1e3}" ma:internalName="TaxCatchAll" ma:showField="CatchAllData" ma:web="d7f63a0c-3387-4091-80af-370ec6ca6610">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readOnly="false" ma:fieldId="{23f27201-bee3-471e-b2e7-b64fd8b7ca38}" ma:taxonomyMulti="true" ma:sspId="358487c2-ea03-4029-b5bc-4ed1f8385f1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d7f63a0c-3387-4091-80af-370ec6ca6610">
      <Value>384</Value>
      <Value>290</Value>
      <Value>318</Value>
    </TaxCatchAll>
    <TaxKeywordTaxHTField xmlns="d7f63a0c-3387-4091-80af-370ec6ca6610">
      <Terms xmlns="http://schemas.microsoft.com/office/infopath/2007/PartnerControls"/>
    </TaxKeywordTaxHTField>
    <_dlc_DocId xmlns="d7f63a0c-3387-4091-80af-370ec6ca6610">QKDJTPZ2MZUH-145-144</_dlc_DocId>
    <_dlc_DocIdUrl xmlns="d7f63a0c-3387-4091-80af-370ec6ca6610">
      <Url>http://connect.col.org/_layouts/DocIdRedir.aspx?ID=QKDJTPZ2MZUH-145-144</Url>
      <Description>QKDJTPZ2MZUH-145-144</Description>
    </_dlc_DocIdUrl>
    <Description0 xmlns="f10d4b91-f67c-4c9d-99a2-7e1788ba4b26" xsi:nil="true"/>
    <Publication_x0020_Date xmlns="f10d4b91-f67c-4c9d-99a2-7e1788ba4b26">2017-11-03T07:00:00+00:00</Publication_x0020_Date>
    <d225654933bc4eae91104c0dc2c25127 xmlns="8f89d06d-d4ec-4e64-a157-37747344c90e">
      <Terms xmlns="http://schemas.microsoft.com/office/infopath/2007/PartnerControls"/>
    </d225654933bc4eae91104c0dc2c25127>
    <Category xmlns="f10d4b91-f67c-4c9d-99a2-7e1788ba4b26">Corporate</Category>
    <of88eff9cb334256803b5fdc1080fcc0 xmlns="8f89d06d-d4ec-4e64-a157-37747344c90e">
      <Terms xmlns="http://schemas.microsoft.com/office/infopath/2007/PartnerControls">
        <TermInfo xmlns="http://schemas.microsoft.com/office/infopath/2007/PartnerControls">
          <TermName xmlns="http://schemas.microsoft.com/office/infopath/2007/PartnerControls">KM＆IT</TermName>
          <TermId xmlns="http://schemas.microsoft.com/office/infopath/2007/PartnerControls">b22fd253-e8ff-4600-84de-f7fede9294b3</TermId>
        </TermInfo>
      </Terms>
    </of88eff9cb334256803b5fdc1080fcc0>
    <gd37bf50347b43b28a635475fbcfbd0f xmlns="8f89d06d-d4ec-4e64-a157-37747344c90e">
      <Terms xmlns="http://schemas.microsoft.com/office/infopath/2007/PartnerControls">
        <TermInfo xmlns="http://schemas.microsoft.com/office/infopath/2007/PartnerControls">
          <TermName xmlns="http://schemas.microsoft.com/office/infopath/2007/PartnerControls">Templates and Forms</TermName>
          <TermId xmlns="http://schemas.microsoft.com/office/infopath/2007/PartnerControls">0d07ffa7-5963-4a2f-bc23-a8edaa21194d</TermId>
        </TermInfo>
      </Terms>
    </gd37bf50347b43b28a635475fbcfbd0f>
    <c6ded15b026848738649c123f94c2b37 xmlns="8f89d06d-d4ec-4e64-a157-37747344c90e">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d8815308-2d69-4654-b70e-dbaf6e533bda</TermId>
        </TermInfo>
      </Terms>
    </c6ded15b026848738649c123f94c2b37>
  </documentManagement>
</p:properties>
</file>

<file path=customXml/itemProps1.xml><?xml version="1.0" encoding="utf-8"?>
<ds:datastoreItem xmlns:ds="http://schemas.openxmlformats.org/officeDocument/2006/customXml" ds:itemID="{25422305-2CEE-4C11-BD7F-4E563D95E538}">
  <ds:schemaRefs>
    <ds:schemaRef ds:uri="http://schemas.microsoft.com/sharepoint/events"/>
  </ds:schemaRefs>
</ds:datastoreItem>
</file>

<file path=customXml/itemProps2.xml><?xml version="1.0" encoding="utf-8"?>
<ds:datastoreItem xmlns:ds="http://schemas.openxmlformats.org/officeDocument/2006/customXml" ds:itemID="{382A1DB5-6009-4603-9E77-C79F447CF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d4b91-f67c-4c9d-99a2-7e1788ba4b26"/>
    <ds:schemaRef ds:uri="8f89d06d-d4ec-4e64-a157-37747344c90e"/>
    <ds:schemaRef ds:uri="d7f63a0c-3387-4091-80af-370ec6ca6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D403DE-548A-4116-8CB3-61125B5536D9}">
  <ds:schemaRefs>
    <ds:schemaRef ds:uri="http://schemas.microsoft.com/sharepoint/v3/contenttype/forms"/>
  </ds:schemaRefs>
</ds:datastoreItem>
</file>

<file path=customXml/itemProps4.xml><?xml version="1.0" encoding="utf-8"?>
<ds:datastoreItem xmlns:ds="http://schemas.openxmlformats.org/officeDocument/2006/customXml" ds:itemID="{A76AEBA3-32B0-47BA-96F8-0A9021F2E158}">
  <ds:schemaRefs>
    <ds:schemaRef ds:uri="http://schemas.microsoft.com/office/2006/documentManagement/types"/>
    <ds:schemaRef ds:uri="f10d4b91-f67c-4c9d-99a2-7e1788ba4b26"/>
    <ds:schemaRef ds:uri="http://purl.org/dc/elements/1.1/"/>
    <ds:schemaRef ds:uri="8f89d06d-d4ec-4e64-a157-37747344c90e"/>
    <ds:schemaRef ds:uri="http://purl.org/dc/dcmitype/"/>
    <ds:schemaRef ds:uri="http://www.w3.org/XML/1998/namespace"/>
    <ds:schemaRef ds:uri="http://schemas.microsoft.com/office/infopath/2007/PartnerControls"/>
    <ds:schemaRef ds:uri="d7f63a0c-3387-4091-80af-370ec6ca6610"/>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6088</TotalTime>
  <Words>1722</Words>
  <Application>Microsoft Macintosh PowerPoint</Application>
  <PresentationFormat>Widescreen</PresentationFormat>
  <Paragraphs>110</Paragraphs>
  <Slides>13</Slides>
  <Notes>13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HelveticaNeueLT Std Cn</vt:lpstr>
      <vt:lpstr>Office Theme</vt:lpstr>
      <vt:lpstr>Learning Outcomes </vt:lpstr>
      <vt:lpstr>Your PLN</vt:lpstr>
      <vt:lpstr>PowerPoint Presentation</vt:lpstr>
      <vt:lpstr>Engaging with (and building) networks (for Learning)</vt:lpstr>
      <vt:lpstr>Inequality in participation</vt:lpstr>
      <vt:lpstr>PowerPoint Presentation</vt:lpstr>
      <vt:lpstr>Who is represented in digital spaces and who isn’t? </vt:lpstr>
      <vt:lpstr>Inequality in contribution</vt:lpstr>
      <vt:lpstr>“We”, who is we? ... who are “You”</vt:lpstr>
      <vt:lpstr>So what happens if You or We don’t contribute to online content?</vt:lpstr>
      <vt:lpstr>The landmasses on Earth look more like this</vt:lpstr>
      <vt:lpstr>The real size of Africa</vt:lpstr>
      <vt:lpstr>PowerPoint Presentation</vt:lpstr>
    </vt:vector>
  </TitlesOfParts>
  <Company>Commonwealth of Learning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 Powerpoint-WideScreen</dc:title>
  <dc:creator>Helen Askounis</dc:creator>
  <cp:lastModifiedBy>Cheryl Brown</cp:lastModifiedBy>
  <cp:revision>338</cp:revision>
  <dcterms:created xsi:type="dcterms:W3CDTF">2017-05-17T16:29:55Z</dcterms:created>
  <dcterms:modified xsi:type="dcterms:W3CDTF">2020-08-17T03:05:45Z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0x01010091B1B993D657BD42B16571A6A7AAE2A9</vt:lpwstr>
  </property>
  <property fmtid="{D5CDD505-2E9C-101B-9397-08002B2CF9AE}" pid="3" name="TaxKeyword">
    <vt:lpwstr/>
  </property>
  <property fmtid="{D5CDD505-2E9C-101B-9397-08002B2CF9AE}" pid="4" name="_dlc_DocIdItemGuid">
    <vt:lpwstr>90ab91ba-6ebc-400c-9f65-c6b8208bdb53</vt:lpwstr>
  </property>
  <property fmtid="{D5CDD505-2E9C-101B-9397-08002B2CF9AE}" pid="5" name="Author/Source">
    <vt:lpwstr>424;#President's Office|f10d0ace-75d4-486d-9a7f-000de40038e3</vt:lpwstr>
  </property>
  <property fmtid="{D5CDD505-2E9C-101B-9397-08002B2CF9AE}" pid="6" name="Document Type">
    <vt:lpwstr/>
  </property>
  <property fmtid="{D5CDD505-2E9C-101B-9397-08002B2CF9AE}" pid="7" name="Region/Country">
    <vt:lpwstr/>
  </property>
  <property fmtid="{D5CDD505-2E9C-101B-9397-08002B2CF9AE}" pid="8" name="Organisational Activity">
    <vt:lpwstr>318;#Communications|d8815308-2d69-4654-b70e-dbaf6e533bda</vt:lpwstr>
  </property>
  <property fmtid="{D5CDD505-2E9C-101B-9397-08002B2CF9AE}" pid="9" name="COL Document Type">
    <vt:lpwstr>290;#Templates and Forms|0d07ffa7-5963-4a2f-bc23-a8edaa21194d</vt:lpwstr>
  </property>
  <property fmtid="{D5CDD505-2E9C-101B-9397-08002B2CF9AE}" pid="10" name="Authour/Source">
    <vt:lpwstr>384;#KM＆IT|b22fd253-e8ff-4600-84de-f7fede9294b3</vt:lpwstr>
  </property>
</Properties>
</file>